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314" r:id="rId14"/>
    <p:sldId id="315" r:id="rId15"/>
    <p:sldId id="316" r:id="rId16"/>
    <p:sldId id="267" r:id="rId17"/>
    <p:sldId id="268" r:id="rId18"/>
    <p:sldId id="270" r:id="rId19"/>
    <p:sldId id="271" r:id="rId20"/>
    <p:sldId id="272" r:id="rId21"/>
    <p:sldId id="273"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299" r:id="rId44"/>
    <p:sldId id="302" r:id="rId45"/>
    <p:sldId id="300" r:id="rId46"/>
    <p:sldId id="303" r:id="rId47"/>
    <p:sldId id="304" r:id="rId48"/>
    <p:sldId id="305" r:id="rId49"/>
    <p:sldId id="306" r:id="rId50"/>
    <p:sldId id="307" r:id="rId51"/>
    <p:sldId id="308" r:id="rId52"/>
    <p:sldId id="309" r:id="rId53"/>
    <p:sldId id="310" r:id="rId54"/>
    <p:sldId id="312" r:id="rId55"/>
    <p:sldId id="313" r:id="rId56"/>
    <p:sldId id="317" r:id="rId57"/>
    <p:sldId id="31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85C16-9F3B-4BA7-8AA4-E16C87BCE405}"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6FC4514-6C02-405F-B75A-FC7A5DD1C932}">
      <dgm:prSet/>
      <dgm:spPr/>
      <dgm:t>
        <a:bodyPr/>
        <a:lstStyle/>
        <a:p>
          <a:pPr>
            <a:defRPr b="1"/>
          </a:pPr>
          <a:r>
            <a:rPr lang="en-US"/>
            <a:t>Why Time Series?</a:t>
          </a:r>
        </a:p>
      </dgm:t>
    </dgm:pt>
    <dgm:pt modelId="{27BEBDA1-C47A-49D1-99D2-24E095FBDD43}" type="parTrans" cxnId="{0EB3A87E-9844-4489-B669-86D1CC284C5A}">
      <dgm:prSet/>
      <dgm:spPr/>
      <dgm:t>
        <a:bodyPr/>
        <a:lstStyle/>
        <a:p>
          <a:endParaRPr lang="en-US"/>
        </a:p>
      </dgm:t>
    </dgm:pt>
    <dgm:pt modelId="{0C5F6EB5-EC0D-4E68-8216-6D004125A4CC}" type="sibTrans" cxnId="{0EB3A87E-9844-4489-B669-86D1CC284C5A}">
      <dgm:prSet/>
      <dgm:spPr/>
      <dgm:t>
        <a:bodyPr/>
        <a:lstStyle/>
        <a:p>
          <a:endParaRPr lang="en-US"/>
        </a:p>
      </dgm:t>
    </dgm:pt>
    <dgm:pt modelId="{FDB32616-BC3A-49F6-8F9F-AE9D0EBE4A0B}">
      <dgm:prSet/>
      <dgm:spPr/>
      <dgm:t>
        <a:bodyPr/>
        <a:lstStyle/>
        <a:p>
          <a:r>
            <a:rPr lang="en-US"/>
            <a:t>When we have predictions that depend on time, i.e., absence of time factor will render the prediction redundant, Time Series Forecasting can be implemented.</a:t>
          </a:r>
        </a:p>
      </dgm:t>
    </dgm:pt>
    <dgm:pt modelId="{7711BE8F-7B4A-44DB-A2E1-2F33C66585F1}" type="parTrans" cxnId="{F236BAB7-A334-4375-8057-9D8009F82CB3}">
      <dgm:prSet/>
      <dgm:spPr/>
      <dgm:t>
        <a:bodyPr/>
        <a:lstStyle/>
        <a:p>
          <a:endParaRPr lang="en-US"/>
        </a:p>
      </dgm:t>
    </dgm:pt>
    <dgm:pt modelId="{73D51DE8-A902-4C59-9D75-861F702E3A26}" type="sibTrans" cxnId="{F236BAB7-A334-4375-8057-9D8009F82CB3}">
      <dgm:prSet/>
      <dgm:spPr/>
      <dgm:t>
        <a:bodyPr/>
        <a:lstStyle/>
        <a:p>
          <a:endParaRPr lang="en-US"/>
        </a:p>
      </dgm:t>
    </dgm:pt>
    <dgm:pt modelId="{F331815F-7615-4971-94BF-3014C949DAF9}">
      <dgm:prSet/>
      <dgm:spPr/>
      <dgm:t>
        <a:bodyPr/>
        <a:lstStyle/>
        <a:p>
          <a:pPr>
            <a:defRPr b="1"/>
          </a:pPr>
          <a:r>
            <a:rPr lang="en-US"/>
            <a:t>How it works?</a:t>
          </a:r>
        </a:p>
      </dgm:t>
    </dgm:pt>
    <dgm:pt modelId="{D80E8EAB-9351-4F36-8208-E9A8C0BED85B}" type="parTrans" cxnId="{23C9F94D-E07D-4167-9A09-07A2C008ADE1}">
      <dgm:prSet/>
      <dgm:spPr/>
      <dgm:t>
        <a:bodyPr/>
        <a:lstStyle/>
        <a:p>
          <a:endParaRPr lang="en-US"/>
        </a:p>
      </dgm:t>
    </dgm:pt>
    <dgm:pt modelId="{856DC1B7-E9FB-400D-9F4E-76AB33392AE1}" type="sibTrans" cxnId="{23C9F94D-E07D-4167-9A09-07A2C008ADE1}">
      <dgm:prSet/>
      <dgm:spPr/>
      <dgm:t>
        <a:bodyPr/>
        <a:lstStyle/>
        <a:p>
          <a:endParaRPr lang="en-US"/>
        </a:p>
      </dgm:t>
    </dgm:pt>
    <dgm:pt modelId="{043D4B91-296E-4962-91A2-4D8A935E6B23}">
      <dgm:prSet/>
      <dgm:spPr/>
      <dgm:t>
        <a:bodyPr/>
        <a:lstStyle/>
        <a:p>
          <a:r>
            <a:rPr lang="en-US"/>
            <a:t>The way Time Series forecasting works is that it evaluates and analyses the past data in order to predict the likelihood of an event in a given time in future. </a:t>
          </a:r>
        </a:p>
      </dgm:t>
    </dgm:pt>
    <dgm:pt modelId="{24DC1134-41EC-4A1C-8DEF-D3E371B032A7}" type="parTrans" cxnId="{A9E054B1-B19A-403E-AB48-CEB36BE69BCD}">
      <dgm:prSet/>
      <dgm:spPr/>
      <dgm:t>
        <a:bodyPr/>
        <a:lstStyle/>
        <a:p>
          <a:endParaRPr lang="en-US"/>
        </a:p>
      </dgm:t>
    </dgm:pt>
    <dgm:pt modelId="{F4099CB3-3213-4285-83FB-FC9A0FF614C9}" type="sibTrans" cxnId="{A9E054B1-B19A-403E-AB48-CEB36BE69BCD}">
      <dgm:prSet/>
      <dgm:spPr/>
      <dgm:t>
        <a:bodyPr/>
        <a:lstStyle/>
        <a:p>
          <a:endParaRPr lang="en-US"/>
        </a:p>
      </dgm:t>
    </dgm:pt>
    <dgm:pt modelId="{8A194178-D54E-49B5-AA7F-AF10254B7C4C}" type="pres">
      <dgm:prSet presAssocID="{41585C16-9F3B-4BA7-8AA4-E16C87BCE405}" presName="root" presStyleCnt="0">
        <dgm:presLayoutVars>
          <dgm:dir/>
          <dgm:resizeHandles val="exact"/>
        </dgm:presLayoutVars>
      </dgm:prSet>
      <dgm:spPr/>
    </dgm:pt>
    <dgm:pt modelId="{1432CF9C-5AFC-4001-BADC-C4A1020FCCE8}" type="pres">
      <dgm:prSet presAssocID="{D6FC4514-6C02-405F-B75A-FC7A5DD1C932}" presName="compNode" presStyleCnt="0"/>
      <dgm:spPr/>
    </dgm:pt>
    <dgm:pt modelId="{DF50E52B-7CA7-46FB-876B-358515E65CFF}" type="pres">
      <dgm:prSet presAssocID="{D6FC4514-6C02-405F-B75A-FC7A5DD1C9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9FBFA96-92B4-4DB5-A42A-1692742DDC8C}" type="pres">
      <dgm:prSet presAssocID="{D6FC4514-6C02-405F-B75A-FC7A5DD1C932}" presName="iconSpace" presStyleCnt="0"/>
      <dgm:spPr/>
    </dgm:pt>
    <dgm:pt modelId="{6F8BEA5B-2BA7-4DAD-9852-26E7D5FBDF36}" type="pres">
      <dgm:prSet presAssocID="{D6FC4514-6C02-405F-B75A-FC7A5DD1C932}" presName="parTx" presStyleLbl="revTx" presStyleIdx="0" presStyleCnt="4">
        <dgm:presLayoutVars>
          <dgm:chMax val="0"/>
          <dgm:chPref val="0"/>
        </dgm:presLayoutVars>
      </dgm:prSet>
      <dgm:spPr/>
    </dgm:pt>
    <dgm:pt modelId="{B972449F-1568-419E-9937-19C948C92440}" type="pres">
      <dgm:prSet presAssocID="{D6FC4514-6C02-405F-B75A-FC7A5DD1C932}" presName="txSpace" presStyleCnt="0"/>
      <dgm:spPr/>
    </dgm:pt>
    <dgm:pt modelId="{AA7BD769-1961-477F-B62A-85E3E25F2C7F}" type="pres">
      <dgm:prSet presAssocID="{D6FC4514-6C02-405F-B75A-FC7A5DD1C932}" presName="desTx" presStyleLbl="revTx" presStyleIdx="1" presStyleCnt="4">
        <dgm:presLayoutVars/>
      </dgm:prSet>
      <dgm:spPr/>
    </dgm:pt>
    <dgm:pt modelId="{D88C0FC7-E31D-4299-AD6B-6EB7FDA981B2}" type="pres">
      <dgm:prSet presAssocID="{0C5F6EB5-EC0D-4E68-8216-6D004125A4CC}" presName="sibTrans" presStyleCnt="0"/>
      <dgm:spPr/>
    </dgm:pt>
    <dgm:pt modelId="{612BEBBD-4337-4721-820A-0D9A10F970D8}" type="pres">
      <dgm:prSet presAssocID="{F331815F-7615-4971-94BF-3014C949DAF9}" presName="compNode" presStyleCnt="0"/>
      <dgm:spPr/>
    </dgm:pt>
    <dgm:pt modelId="{4D155F10-236C-452D-8A9B-4D84F957FA18}" type="pres">
      <dgm:prSet presAssocID="{F331815F-7615-4971-94BF-3014C949DAF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56A3549-F813-4C0C-A378-A9EC5A6F5201}" type="pres">
      <dgm:prSet presAssocID="{F331815F-7615-4971-94BF-3014C949DAF9}" presName="iconSpace" presStyleCnt="0"/>
      <dgm:spPr/>
    </dgm:pt>
    <dgm:pt modelId="{297C7B0C-1F51-4030-AA24-156E234B71A3}" type="pres">
      <dgm:prSet presAssocID="{F331815F-7615-4971-94BF-3014C949DAF9}" presName="parTx" presStyleLbl="revTx" presStyleIdx="2" presStyleCnt="4">
        <dgm:presLayoutVars>
          <dgm:chMax val="0"/>
          <dgm:chPref val="0"/>
        </dgm:presLayoutVars>
      </dgm:prSet>
      <dgm:spPr/>
    </dgm:pt>
    <dgm:pt modelId="{1D5FF5B8-4B6E-454E-847B-03C4BB484F8C}" type="pres">
      <dgm:prSet presAssocID="{F331815F-7615-4971-94BF-3014C949DAF9}" presName="txSpace" presStyleCnt="0"/>
      <dgm:spPr/>
    </dgm:pt>
    <dgm:pt modelId="{9514CF4A-565B-491B-A4BB-702DCFF0FE5C}" type="pres">
      <dgm:prSet presAssocID="{F331815F-7615-4971-94BF-3014C949DAF9}" presName="desTx" presStyleLbl="revTx" presStyleIdx="3" presStyleCnt="4">
        <dgm:presLayoutVars/>
      </dgm:prSet>
      <dgm:spPr/>
    </dgm:pt>
  </dgm:ptLst>
  <dgm:cxnLst>
    <dgm:cxn modelId="{51B87232-C557-4EFF-A122-C2B2ED356571}" type="presOf" srcId="{41585C16-9F3B-4BA7-8AA4-E16C87BCE405}" destId="{8A194178-D54E-49B5-AA7F-AF10254B7C4C}" srcOrd="0" destOrd="0" presId="urn:microsoft.com/office/officeart/2018/5/layout/CenteredIconLabelDescriptionList"/>
    <dgm:cxn modelId="{C5CA5239-B30A-4D55-ABD4-7687B404AD69}" type="presOf" srcId="{F331815F-7615-4971-94BF-3014C949DAF9}" destId="{297C7B0C-1F51-4030-AA24-156E234B71A3}" srcOrd="0" destOrd="0" presId="urn:microsoft.com/office/officeart/2018/5/layout/CenteredIconLabelDescriptionList"/>
    <dgm:cxn modelId="{23C9F94D-E07D-4167-9A09-07A2C008ADE1}" srcId="{41585C16-9F3B-4BA7-8AA4-E16C87BCE405}" destId="{F331815F-7615-4971-94BF-3014C949DAF9}" srcOrd="1" destOrd="0" parTransId="{D80E8EAB-9351-4F36-8208-E9A8C0BED85B}" sibTransId="{856DC1B7-E9FB-400D-9F4E-76AB33392AE1}"/>
    <dgm:cxn modelId="{0EB3A87E-9844-4489-B669-86D1CC284C5A}" srcId="{41585C16-9F3B-4BA7-8AA4-E16C87BCE405}" destId="{D6FC4514-6C02-405F-B75A-FC7A5DD1C932}" srcOrd="0" destOrd="0" parTransId="{27BEBDA1-C47A-49D1-99D2-24E095FBDD43}" sibTransId="{0C5F6EB5-EC0D-4E68-8216-6D004125A4CC}"/>
    <dgm:cxn modelId="{2CD5B391-0FDD-43AE-991E-C0528F8098D1}" type="presOf" srcId="{FDB32616-BC3A-49F6-8F9F-AE9D0EBE4A0B}" destId="{AA7BD769-1961-477F-B62A-85E3E25F2C7F}" srcOrd="0" destOrd="0" presId="urn:microsoft.com/office/officeart/2018/5/layout/CenteredIconLabelDescriptionList"/>
    <dgm:cxn modelId="{14C8C5A4-E6FF-4EF4-BF64-BAA89DF872EB}" type="presOf" srcId="{043D4B91-296E-4962-91A2-4D8A935E6B23}" destId="{9514CF4A-565B-491B-A4BB-702DCFF0FE5C}" srcOrd="0" destOrd="0" presId="urn:microsoft.com/office/officeart/2018/5/layout/CenteredIconLabelDescriptionList"/>
    <dgm:cxn modelId="{A9E054B1-B19A-403E-AB48-CEB36BE69BCD}" srcId="{F331815F-7615-4971-94BF-3014C949DAF9}" destId="{043D4B91-296E-4962-91A2-4D8A935E6B23}" srcOrd="0" destOrd="0" parTransId="{24DC1134-41EC-4A1C-8DEF-D3E371B032A7}" sibTransId="{F4099CB3-3213-4285-83FB-FC9A0FF614C9}"/>
    <dgm:cxn modelId="{F236BAB7-A334-4375-8057-9D8009F82CB3}" srcId="{D6FC4514-6C02-405F-B75A-FC7A5DD1C932}" destId="{FDB32616-BC3A-49F6-8F9F-AE9D0EBE4A0B}" srcOrd="0" destOrd="0" parTransId="{7711BE8F-7B4A-44DB-A2E1-2F33C66585F1}" sibTransId="{73D51DE8-A902-4C59-9D75-861F702E3A26}"/>
    <dgm:cxn modelId="{5223D3DA-2F1A-4867-84AB-A086168CD0A0}" type="presOf" srcId="{D6FC4514-6C02-405F-B75A-FC7A5DD1C932}" destId="{6F8BEA5B-2BA7-4DAD-9852-26E7D5FBDF36}" srcOrd="0" destOrd="0" presId="urn:microsoft.com/office/officeart/2018/5/layout/CenteredIconLabelDescriptionList"/>
    <dgm:cxn modelId="{526C1D48-A752-42DE-8879-4493C74C96C7}" type="presParOf" srcId="{8A194178-D54E-49B5-AA7F-AF10254B7C4C}" destId="{1432CF9C-5AFC-4001-BADC-C4A1020FCCE8}" srcOrd="0" destOrd="0" presId="urn:microsoft.com/office/officeart/2018/5/layout/CenteredIconLabelDescriptionList"/>
    <dgm:cxn modelId="{C88EDAFF-AD4A-4498-AE8C-9CF63B03F4FC}" type="presParOf" srcId="{1432CF9C-5AFC-4001-BADC-C4A1020FCCE8}" destId="{DF50E52B-7CA7-46FB-876B-358515E65CFF}" srcOrd="0" destOrd="0" presId="urn:microsoft.com/office/officeart/2018/5/layout/CenteredIconLabelDescriptionList"/>
    <dgm:cxn modelId="{E3DF1D35-6B00-4D65-85E8-13AC1B84CE5F}" type="presParOf" srcId="{1432CF9C-5AFC-4001-BADC-C4A1020FCCE8}" destId="{B9FBFA96-92B4-4DB5-A42A-1692742DDC8C}" srcOrd="1" destOrd="0" presId="urn:microsoft.com/office/officeart/2018/5/layout/CenteredIconLabelDescriptionList"/>
    <dgm:cxn modelId="{11754A16-1055-4420-8548-EF325A5AEF67}" type="presParOf" srcId="{1432CF9C-5AFC-4001-BADC-C4A1020FCCE8}" destId="{6F8BEA5B-2BA7-4DAD-9852-26E7D5FBDF36}" srcOrd="2" destOrd="0" presId="urn:microsoft.com/office/officeart/2018/5/layout/CenteredIconLabelDescriptionList"/>
    <dgm:cxn modelId="{6C4DD0F4-CFAB-4D3B-AB9A-99F6C71FCF65}" type="presParOf" srcId="{1432CF9C-5AFC-4001-BADC-C4A1020FCCE8}" destId="{B972449F-1568-419E-9937-19C948C92440}" srcOrd="3" destOrd="0" presId="urn:microsoft.com/office/officeart/2018/5/layout/CenteredIconLabelDescriptionList"/>
    <dgm:cxn modelId="{C203670A-F87E-4536-BBA8-FC43893D50E7}" type="presParOf" srcId="{1432CF9C-5AFC-4001-BADC-C4A1020FCCE8}" destId="{AA7BD769-1961-477F-B62A-85E3E25F2C7F}" srcOrd="4" destOrd="0" presId="urn:microsoft.com/office/officeart/2018/5/layout/CenteredIconLabelDescriptionList"/>
    <dgm:cxn modelId="{CB257ECC-6499-4623-9444-6A56945D2003}" type="presParOf" srcId="{8A194178-D54E-49B5-AA7F-AF10254B7C4C}" destId="{D88C0FC7-E31D-4299-AD6B-6EB7FDA981B2}" srcOrd="1" destOrd="0" presId="urn:microsoft.com/office/officeart/2018/5/layout/CenteredIconLabelDescriptionList"/>
    <dgm:cxn modelId="{E13810D3-C8D8-4080-A07F-7FCD3FB45C04}" type="presParOf" srcId="{8A194178-D54E-49B5-AA7F-AF10254B7C4C}" destId="{612BEBBD-4337-4721-820A-0D9A10F970D8}" srcOrd="2" destOrd="0" presId="urn:microsoft.com/office/officeart/2018/5/layout/CenteredIconLabelDescriptionList"/>
    <dgm:cxn modelId="{2450A1BE-1A44-4C96-9920-617B280D7ADA}" type="presParOf" srcId="{612BEBBD-4337-4721-820A-0D9A10F970D8}" destId="{4D155F10-236C-452D-8A9B-4D84F957FA18}" srcOrd="0" destOrd="0" presId="urn:microsoft.com/office/officeart/2018/5/layout/CenteredIconLabelDescriptionList"/>
    <dgm:cxn modelId="{605540FD-BF08-486C-8523-A037F58B3D01}" type="presParOf" srcId="{612BEBBD-4337-4721-820A-0D9A10F970D8}" destId="{756A3549-F813-4C0C-A378-A9EC5A6F5201}" srcOrd="1" destOrd="0" presId="urn:microsoft.com/office/officeart/2018/5/layout/CenteredIconLabelDescriptionList"/>
    <dgm:cxn modelId="{5BC23935-5962-41EA-80A6-7F0B7902AD78}" type="presParOf" srcId="{612BEBBD-4337-4721-820A-0D9A10F970D8}" destId="{297C7B0C-1F51-4030-AA24-156E234B71A3}" srcOrd="2" destOrd="0" presId="urn:microsoft.com/office/officeart/2018/5/layout/CenteredIconLabelDescriptionList"/>
    <dgm:cxn modelId="{3E17F5B2-3CAF-41DB-82BB-56A5193508B3}" type="presParOf" srcId="{612BEBBD-4337-4721-820A-0D9A10F970D8}" destId="{1D5FF5B8-4B6E-454E-847B-03C4BB484F8C}" srcOrd="3" destOrd="0" presId="urn:microsoft.com/office/officeart/2018/5/layout/CenteredIconLabelDescriptionList"/>
    <dgm:cxn modelId="{022E1D9E-77BD-4166-B376-0E013BBE58E8}" type="presParOf" srcId="{612BEBBD-4337-4721-820A-0D9A10F970D8}" destId="{9514CF4A-565B-491B-A4BB-702DCFF0FE5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32522-4749-42CA-8300-CD7335C88E9D}"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F4B62A96-EBEA-4053-8FA8-4C3CFA574F0F}">
      <dgm:prSet/>
      <dgm:spPr/>
      <dgm:t>
        <a:bodyPr/>
        <a:lstStyle/>
        <a:p>
          <a:r>
            <a:rPr lang="en-US"/>
            <a:t>•The Definition of the problem</a:t>
          </a:r>
        </a:p>
      </dgm:t>
    </dgm:pt>
    <dgm:pt modelId="{B33E8AE0-81F5-43D3-8518-EAB0B859690B}" type="parTrans" cxnId="{63951B9F-A8E0-4343-B9AD-CF2526A2374B}">
      <dgm:prSet/>
      <dgm:spPr/>
      <dgm:t>
        <a:bodyPr/>
        <a:lstStyle/>
        <a:p>
          <a:endParaRPr lang="en-US"/>
        </a:p>
      </dgm:t>
    </dgm:pt>
    <dgm:pt modelId="{970B7FB5-3241-4845-8C33-AFBA321657F9}" type="sibTrans" cxnId="{63951B9F-A8E0-4343-B9AD-CF2526A2374B}">
      <dgm:prSet phldrT="01" phldr="0"/>
      <dgm:spPr/>
      <dgm:t>
        <a:bodyPr/>
        <a:lstStyle/>
        <a:p>
          <a:r>
            <a:rPr lang="en-US"/>
            <a:t>01</a:t>
          </a:r>
        </a:p>
      </dgm:t>
    </dgm:pt>
    <dgm:pt modelId="{E3668401-3F99-476E-A73D-A7FC4C446F04}">
      <dgm:prSet/>
      <dgm:spPr/>
      <dgm:t>
        <a:bodyPr/>
        <a:lstStyle/>
        <a:p>
          <a:r>
            <a:rPr lang="en-US"/>
            <a:t>•Data and Information Gathering</a:t>
          </a:r>
        </a:p>
      </dgm:t>
    </dgm:pt>
    <dgm:pt modelId="{2114A95E-F44E-406C-B4F3-CB6AF2EC53D8}" type="parTrans" cxnId="{1EFED422-833C-408C-AC71-5DD04596001D}">
      <dgm:prSet/>
      <dgm:spPr/>
      <dgm:t>
        <a:bodyPr/>
        <a:lstStyle/>
        <a:p>
          <a:endParaRPr lang="en-US"/>
        </a:p>
      </dgm:t>
    </dgm:pt>
    <dgm:pt modelId="{1E41272A-AB6F-4D28-88C1-FF9E96102E16}" type="sibTrans" cxnId="{1EFED422-833C-408C-AC71-5DD04596001D}">
      <dgm:prSet phldrT="02" phldr="0"/>
      <dgm:spPr/>
      <dgm:t>
        <a:bodyPr/>
        <a:lstStyle/>
        <a:p>
          <a:r>
            <a:rPr lang="en-US"/>
            <a:t>02</a:t>
          </a:r>
        </a:p>
      </dgm:t>
    </dgm:pt>
    <dgm:pt modelId="{139985D6-AF6F-41EB-9346-5814D936508D}">
      <dgm:prSet/>
      <dgm:spPr/>
      <dgm:t>
        <a:bodyPr/>
        <a:lstStyle/>
        <a:p>
          <a:r>
            <a:rPr lang="en-US"/>
            <a:t>•EDA and Evaluation of the data</a:t>
          </a:r>
        </a:p>
      </dgm:t>
    </dgm:pt>
    <dgm:pt modelId="{C95FA653-9AD1-45BF-90B9-41E8134E2D19}" type="parTrans" cxnId="{351E4C9F-2899-4408-B3A1-51029BF60A4B}">
      <dgm:prSet/>
      <dgm:spPr/>
      <dgm:t>
        <a:bodyPr/>
        <a:lstStyle/>
        <a:p>
          <a:endParaRPr lang="en-US"/>
        </a:p>
      </dgm:t>
    </dgm:pt>
    <dgm:pt modelId="{652DEA01-C10D-4BEA-95DE-8B2B0F981356}" type="sibTrans" cxnId="{351E4C9F-2899-4408-B3A1-51029BF60A4B}">
      <dgm:prSet phldrT="03" phldr="0"/>
      <dgm:spPr/>
      <dgm:t>
        <a:bodyPr/>
        <a:lstStyle/>
        <a:p>
          <a:r>
            <a:rPr lang="en-US"/>
            <a:t>03</a:t>
          </a:r>
        </a:p>
      </dgm:t>
    </dgm:pt>
    <dgm:pt modelId="{284AD1AE-F0AD-4626-AB00-1D469F883FAF}">
      <dgm:prSet/>
      <dgm:spPr/>
      <dgm:t>
        <a:bodyPr/>
        <a:lstStyle/>
        <a:p>
          <a:r>
            <a:rPr lang="en-US"/>
            <a:t>•Model Creation</a:t>
          </a:r>
        </a:p>
      </dgm:t>
    </dgm:pt>
    <dgm:pt modelId="{DD8337AF-12A0-4A13-9782-62848BC808BF}" type="parTrans" cxnId="{57111135-CBA8-42CE-A635-1E81BC806891}">
      <dgm:prSet/>
      <dgm:spPr/>
      <dgm:t>
        <a:bodyPr/>
        <a:lstStyle/>
        <a:p>
          <a:endParaRPr lang="en-US"/>
        </a:p>
      </dgm:t>
    </dgm:pt>
    <dgm:pt modelId="{88C383EC-A856-4F2C-9860-0C5859240D42}" type="sibTrans" cxnId="{57111135-CBA8-42CE-A635-1E81BC806891}">
      <dgm:prSet phldrT="04" phldr="0"/>
      <dgm:spPr/>
      <dgm:t>
        <a:bodyPr/>
        <a:lstStyle/>
        <a:p>
          <a:r>
            <a:rPr lang="en-US"/>
            <a:t>04</a:t>
          </a:r>
        </a:p>
      </dgm:t>
    </dgm:pt>
    <dgm:pt modelId="{0DCB652E-F1B7-4DBF-85F9-B873628A9C07}">
      <dgm:prSet/>
      <dgm:spPr/>
      <dgm:t>
        <a:bodyPr/>
        <a:lstStyle/>
        <a:p>
          <a:r>
            <a:rPr lang="en-US"/>
            <a:t>•Prediction sand forecasting is done using the model</a:t>
          </a:r>
        </a:p>
      </dgm:t>
    </dgm:pt>
    <dgm:pt modelId="{20456B15-90CE-411B-89D7-4FB230AEAA16}" type="parTrans" cxnId="{C1F65250-C40E-485D-94B8-497E55D1076B}">
      <dgm:prSet/>
      <dgm:spPr/>
      <dgm:t>
        <a:bodyPr/>
        <a:lstStyle/>
        <a:p>
          <a:endParaRPr lang="en-US"/>
        </a:p>
      </dgm:t>
    </dgm:pt>
    <dgm:pt modelId="{E68C69D9-9D3A-4F19-A126-641186D75218}" type="sibTrans" cxnId="{C1F65250-C40E-485D-94B8-497E55D1076B}">
      <dgm:prSet phldrT="05" phldr="0"/>
      <dgm:spPr/>
      <dgm:t>
        <a:bodyPr/>
        <a:lstStyle/>
        <a:p>
          <a:r>
            <a:rPr lang="en-US"/>
            <a:t>05</a:t>
          </a:r>
        </a:p>
      </dgm:t>
    </dgm:pt>
    <dgm:pt modelId="{80C1AE59-5E76-400D-9E19-AB96AAB8E223}">
      <dgm:prSet/>
      <dgm:spPr/>
      <dgm:t>
        <a:bodyPr/>
        <a:lstStyle/>
        <a:p>
          <a:r>
            <a:rPr lang="en-US"/>
            <a:t>•The accuracy is evaluated</a:t>
          </a:r>
        </a:p>
      </dgm:t>
    </dgm:pt>
    <dgm:pt modelId="{5AC63874-328D-4910-B582-E63419EB628E}" type="parTrans" cxnId="{F198C870-DFE8-4F06-A19A-C327096A9DF3}">
      <dgm:prSet/>
      <dgm:spPr/>
      <dgm:t>
        <a:bodyPr/>
        <a:lstStyle/>
        <a:p>
          <a:endParaRPr lang="en-US"/>
        </a:p>
      </dgm:t>
    </dgm:pt>
    <dgm:pt modelId="{43122263-14C9-4B5A-8FA0-5BE0B4A30108}" type="sibTrans" cxnId="{F198C870-DFE8-4F06-A19A-C327096A9DF3}">
      <dgm:prSet phldrT="06" phldr="0"/>
      <dgm:spPr/>
      <dgm:t>
        <a:bodyPr/>
        <a:lstStyle/>
        <a:p>
          <a:r>
            <a:rPr lang="en-US"/>
            <a:t>06</a:t>
          </a:r>
        </a:p>
      </dgm:t>
    </dgm:pt>
    <dgm:pt modelId="{1A09E2D5-A8B3-4539-B6E2-6747383D7A0C}" type="pres">
      <dgm:prSet presAssocID="{71932522-4749-42CA-8300-CD7335C88E9D}" presName="Name0" presStyleCnt="0">
        <dgm:presLayoutVars>
          <dgm:animLvl val="lvl"/>
          <dgm:resizeHandles val="exact"/>
        </dgm:presLayoutVars>
      </dgm:prSet>
      <dgm:spPr/>
    </dgm:pt>
    <dgm:pt modelId="{9EBDAEF3-5DD9-4705-835F-CAF779709EDA}" type="pres">
      <dgm:prSet presAssocID="{F4B62A96-EBEA-4053-8FA8-4C3CFA574F0F}" presName="compositeNode" presStyleCnt="0">
        <dgm:presLayoutVars>
          <dgm:bulletEnabled val="1"/>
        </dgm:presLayoutVars>
      </dgm:prSet>
      <dgm:spPr/>
    </dgm:pt>
    <dgm:pt modelId="{2C57E059-C82E-4290-8584-F373AD9BF476}" type="pres">
      <dgm:prSet presAssocID="{F4B62A96-EBEA-4053-8FA8-4C3CFA574F0F}" presName="bgRect" presStyleLbl="alignNode1" presStyleIdx="0" presStyleCnt="6"/>
      <dgm:spPr/>
    </dgm:pt>
    <dgm:pt modelId="{9B3860CD-540C-4DD8-B584-2090893D45CA}" type="pres">
      <dgm:prSet presAssocID="{970B7FB5-3241-4845-8C33-AFBA321657F9}" presName="sibTransNodeRect" presStyleLbl="alignNode1" presStyleIdx="0" presStyleCnt="6">
        <dgm:presLayoutVars>
          <dgm:chMax val="0"/>
          <dgm:bulletEnabled val="1"/>
        </dgm:presLayoutVars>
      </dgm:prSet>
      <dgm:spPr/>
    </dgm:pt>
    <dgm:pt modelId="{141D2F8A-375A-4357-A830-25744C1F3A25}" type="pres">
      <dgm:prSet presAssocID="{F4B62A96-EBEA-4053-8FA8-4C3CFA574F0F}" presName="nodeRect" presStyleLbl="alignNode1" presStyleIdx="0" presStyleCnt="6">
        <dgm:presLayoutVars>
          <dgm:bulletEnabled val="1"/>
        </dgm:presLayoutVars>
      </dgm:prSet>
      <dgm:spPr/>
    </dgm:pt>
    <dgm:pt modelId="{29319DC3-6ECB-4F2D-9632-06981EA66539}" type="pres">
      <dgm:prSet presAssocID="{970B7FB5-3241-4845-8C33-AFBA321657F9}" presName="sibTrans" presStyleCnt="0"/>
      <dgm:spPr/>
    </dgm:pt>
    <dgm:pt modelId="{A73D0EA7-349E-4707-9159-75F2D93C9551}" type="pres">
      <dgm:prSet presAssocID="{E3668401-3F99-476E-A73D-A7FC4C446F04}" presName="compositeNode" presStyleCnt="0">
        <dgm:presLayoutVars>
          <dgm:bulletEnabled val="1"/>
        </dgm:presLayoutVars>
      </dgm:prSet>
      <dgm:spPr/>
    </dgm:pt>
    <dgm:pt modelId="{68798423-0745-48ED-B003-8D268B0E1214}" type="pres">
      <dgm:prSet presAssocID="{E3668401-3F99-476E-A73D-A7FC4C446F04}" presName="bgRect" presStyleLbl="alignNode1" presStyleIdx="1" presStyleCnt="6"/>
      <dgm:spPr/>
    </dgm:pt>
    <dgm:pt modelId="{6A835FAB-05DC-4F46-97EE-22360A9C734F}" type="pres">
      <dgm:prSet presAssocID="{1E41272A-AB6F-4D28-88C1-FF9E96102E16}" presName="sibTransNodeRect" presStyleLbl="alignNode1" presStyleIdx="1" presStyleCnt="6">
        <dgm:presLayoutVars>
          <dgm:chMax val="0"/>
          <dgm:bulletEnabled val="1"/>
        </dgm:presLayoutVars>
      </dgm:prSet>
      <dgm:spPr/>
    </dgm:pt>
    <dgm:pt modelId="{6F7357F8-6FCD-4D16-BBC2-219ABC40A025}" type="pres">
      <dgm:prSet presAssocID="{E3668401-3F99-476E-A73D-A7FC4C446F04}" presName="nodeRect" presStyleLbl="alignNode1" presStyleIdx="1" presStyleCnt="6">
        <dgm:presLayoutVars>
          <dgm:bulletEnabled val="1"/>
        </dgm:presLayoutVars>
      </dgm:prSet>
      <dgm:spPr/>
    </dgm:pt>
    <dgm:pt modelId="{6AADC915-D62B-40B1-ABD3-8B69243D0500}" type="pres">
      <dgm:prSet presAssocID="{1E41272A-AB6F-4D28-88C1-FF9E96102E16}" presName="sibTrans" presStyleCnt="0"/>
      <dgm:spPr/>
    </dgm:pt>
    <dgm:pt modelId="{C362D2D3-97E2-44C7-842B-8E43D8D70097}" type="pres">
      <dgm:prSet presAssocID="{139985D6-AF6F-41EB-9346-5814D936508D}" presName="compositeNode" presStyleCnt="0">
        <dgm:presLayoutVars>
          <dgm:bulletEnabled val="1"/>
        </dgm:presLayoutVars>
      </dgm:prSet>
      <dgm:spPr/>
    </dgm:pt>
    <dgm:pt modelId="{2AAEE5AC-7953-43AA-AB17-190C4C337804}" type="pres">
      <dgm:prSet presAssocID="{139985D6-AF6F-41EB-9346-5814D936508D}" presName="bgRect" presStyleLbl="alignNode1" presStyleIdx="2" presStyleCnt="6"/>
      <dgm:spPr/>
    </dgm:pt>
    <dgm:pt modelId="{4198EA5C-4FB5-4929-B7E2-22C4FCAC518A}" type="pres">
      <dgm:prSet presAssocID="{652DEA01-C10D-4BEA-95DE-8B2B0F981356}" presName="sibTransNodeRect" presStyleLbl="alignNode1" presStyleIdx="2" presStyleCnt="6">
        <dgm:presLayoutVars>
          <dgm:chMax val="0"/>
          <dgm:bulletEnabled val="1"/>
        </dgm:presLayoutVars>
      </dgm:prSet>
      <dgm:spPr/>
    </dgm:pt>
    <dgm:pt modelId="{9E2CDEAA-FADF-4DCD-9E1D-C6F715C3697F}" type="pres">
      <dgm:prSet presAssocID="{139985D6-AF6F-41EB-9346-5814D936508D}" presName="nodeRect" presStyleLbl="alignNode1" presStyleIdx="2" presStyleCnt="6">
        <dgm:presLayoutVars>
          <dgm:bulletEnabled val="1"/>
        </dgm:presLayoutVars>
      </dgm:prSet>
      <dgm:spPr/>
    </dgm:pt>
    <dgm:pt modelId="{5AA6963D-6B08-4A79-B21A-CE580D23C26C}" type="pres">
      <dgm:prSet presAssocID="{652DEA01-C10D-4BEA-95DE-8B2B0F981356}" presName="sibTrans" presStyleCnt="0"/>
      <dgm:spPr/>
    </dgm:pt>
    <dgm:pt modelId="{4969B9F1-C057-432F-9762-B1BE5A50F345}" type="pres">
      <dgm:prSet presAssocID="{284AD1AE-F0AD-4626-AB00-1D469F883FAF}" presName="compositeNode" presStyleCnt="0">
        <dgm:presLayoutVars>
          <dgm:bulletEnabled val="1"/>
        </dgm:presLayoutVars>
      </dgm:prSet>
      <dgm:spPr/>
    </dgm:pt>
    <dgm:pt modelId="{9688DC96-A0B0-4B3A-8530-7CBF6A213630}" type="pres">
      <dgm:prSet presAssocID="{284AD1AE-F0AD-4626-AB00-1D469F883FAF}" presName="bgRect" presStyleLbl="alignNode1" presStyleIdx="3" presStyleCnt="6"/>
      <dgm:spPr/>
    </dgm:pt>
    <dgm:pt modelId="{877CC52A-E8B1-48B2-A6C1-4FED194038D6}" type="pres">
      <dgm:prSet presAssocID="{88C383EC-A856-4F2C-9860-0C5859240D42}" presName="sibTransNodeRect" presStyleLbl="alignNode1" presStyleIdx="3" presStyleCnt="6">
        <dgm:presLayoutVars>
          <dgm:chMax val="0"/>
          <dgm:bulletEnabled val="1"/>
        </dgm:presLayoutVars>
      </dgm:prSet>
      <dgm:spPr/>
    </dgm:pt>
    <dgm:pt modelId="{5DB3C58E-190D-4DE8-AB72-7AE3DAE1D4C3}" type="pres">
      <dgm:prSet presAssocID="{284AD1AE-F0AD-4626-AB00-1D469F883FAF}" presName="nodeRect" presStyleLbl="alignNode1" presStyleIdx="3" presStyleCnt="6">
        <dgm:presLayoutVars>
          <dgm:bulletEnabled val="1"/>
        </dgm:presLayoutVars>
      </dgm:prSet>
      <dgm:spPr/>
    </dgm:pt>
    <dgm:pt modelId="{CDFE75AE-E909-49D6-8C9A-96A23F78B8F1}" type="pres">
      <dgm:prSet presAssocID="{88C383EC-A856-4F2C-9860-0C5859240D42}" presName="sibTrans" presStyleCnt="0"/>
      <dgm:spPr/>
    </dgm:pt>
    <dgm:pt modelId="{A55DE34D-5D8C-4299-A420-0773B9E2BDC8}" type="pres">
      <dgm:prSet presAssocID="{0DCB652E-F1B7-4DBF-85F9-B873628A9C07}" presName="compositeNode" presStyleCnt="0">
        <dgm:presLayoutVars>
          <dgm:bulletEnabled val="1"/>
        </dgm:presLayoutVars>
      </dgm:prSet>
      <dgm:spPr/>
    </dgm:pt>
    <dgm:pt modelId="{CAB63D37-F5E2-4750-87A3-A5FA8985ED2E}" type="pres">
      <dgm:prSet presAssocID="{0DCB652E-F1B7-4DBF-85F9-B873628A9C07}" presName="bgRect" presStyleLbl="alignNode1" presStyleIdx="4" presStyleCnt="6"/>
      <dgm:spPr/>
    </dgm:pt>
    <dgm:pt modelId="{4EB8B60E-1D86-43C3-96FF-540EFE841F4F}" type="pres">
      <dgm:prSet presAssocID="{E68C69D9-9D3A-4F19-A126-641186D75218}" presName="sibTransNodeRect" presStyleLbl="alignNode1" presStyleIdx="4" presStyleCnt="6">
        <dgm:presLayoutVars>
          <dgm:chMax val="0"/>
          <dgm:bulletEnabled val="1"/>
        </dgm:presLayoutVars>
      </dgm:prSet>
      <dgm:spPr/>
    </dgm:pt>
    <dgm:pt modelId="{C1370AC4-43C2-4560-90D8-953A0B2D7B66}" type="pres">
      <dgm:prSet presAssocID="{0DCB652E-F1B7-4DBF-85F9-B873628A9C07}" presName="nodeRect" presStyleLbl="alignNode1" presStyleIdx="4" presStyleCnt="6">
        <dgm:presLayoutVars>
          <dgm:bulletEnabled val="1"/>
        </dgm:presLayoutVars>
      </dgm:prSet>
      <dgm:spPr/>
    </dgm:pt>
    <dgm:pt modelId="{9479D049-B99C-47C5-85E5-7B183C267695}" type="pres">
      <dgm:prSet presAssocID="{E68C69D9-9D3A-4F19-A126-641186D75218}" presName="sibTrans" presStyleCnt="0"/>
      <dgm:spPr/>
    </dgm:pt>
    <dgm:pt modelId="{FF2F9C44-08F2-4248-A485-F8FAA1420222}" type="pres">
      <dgm:prSet presAssocID="{80C1AE59-5E76-400D-9E19-AB96AAB8E223}" presName="compositeNode" presStyleCnt="0">
        <dgm:presLayoutVars>
          <dgm:bulletEnabled val="1"/>
        </dgm:presLayoutVars>
      </dgm:prSet>
      <dgm:spPr/>
    </dgm:pt>
    <dgm:pt modelId="{46C44010-BA98-4F16-9599-2819F6CC0A23}" type="pres">
      <dgm:prSet presAssocID="{80C1AE59-5E76-400D-9E19-AB96AAB8E223}" presName="bgRect" presStyleLbl="alignNode1" presStyleIdx="5" presStyleCnt="6"/>
      <dgm:spPr/>
    </dgm:pt>
    <dgm:pt modelId="{0D7E684F-4E54-4E79-B710-33F26B45BA83}" type="pres">
      <dgm:prSet presAssocID="{43122263-14C9-4B5A-8FA0-5BE0B4A30108}" presName="sibTransNodeRect" presStyleLbl="alignNode1" presStyleIdx="5" presStyleCnt="6">
        <dgm:presLayoutVars>
          <dgm:chMax val="0"/>
          <dgm:bulletEnabled val="1"/>
        </dgm:presLayoutVars>
      </dgm:prSet>
      <dgm:spPr/>
    </dgm:pt>
    <dgm:pt modelId="{DDFFDEF7-10B5-42F1-AA3D-D4CA813CA67E}" type="pres">
      <dgm:prSet presAssocID="{80C1AE59-5E76-400D-9E19-AB96AAB8E223}" presName="nodeRect" presStyleLbl="alignNode1" presStyleIdx="5" presStyleCnt="6">
        <dgm:presLayoutVars>
          <dgm:bulletEnabled val="1"/>
        </dgm:presLayoutVars>
      </dgm:prSet>
      <dgm:spPr/>
    </dgm:pt>
  </dgm:ptLst>
  <dgm:cxnLst>
    <dgm:cxn modelId="{FDC1DD11-F5C1-4D3A-A61C-199E4DCE1B80}" type="presOf" srcId="{0DCB652E-F1B7-4DBF-85F9-B873628A9C07}" destId="{C1370AC4-43C2-4560-90D8-953A0B2D7B66}" srcOrd="1" destOrd="0" presId="urn:microsoft.com/office/officeart/2016/7/layout/LinearBlockProcessNumbered"/>
    <dgm:cxn modelId="{1EFED422-833C-408C-AC71-5DD04596001D}" srcId="{71932522-4749-42CA-8300-CD7335C88E9D}" destId="{E3668401-3F99-476E-A73D-A7FC4C446F04}" srcOrd="1" destOrd="0" parTransId="{2114A95E-F44E-406C-B4F3-CB6AF2EC53D8}" sibTransId="{1E41272A-AB6F-4D28-88C1-FF9E96102E16}"/>
    <dgm:cxn modelId="{571ED82A-6A2C-4A30-B02F-A2F0B20698B4}" type="presOf" srcId="{88C383EC-A856-4F2C-9860-0C5859240D42}" destId="{877CC52A-E8B1-48B2-A6C1-4FED194038D6}" srcOrd="0" destOrd="0" presId="urn:microsoft.com/office/officeart/2016/7/layout/LinearBlockProcessNumbered"/>
    <dgm:cxn modelId="{57111135-CBA8-42CE-A635-1E81BC806891}" srcId="{71932522-4749-42CA-8300-CD7335C88E9D}" destId="{284AD1AE-F0AD-4626-AB00-1D469F883FAF}" srcOrd="3" destOrd="0" parTransId="{DD8337AF-12A0-4A13-9782-62848BC808BF}" sibTransId="{88C383EC-A856-4F2C-9860-0C5859240D42}"/>
    <dgm:cxn modelId="{F3245937-C4AA-47DA-A5A9-6ED801F676B4}" type="presOf" srcId="{71932522-4749-42CA-8300-CD7335C88E9D}" destId="{1A09E2D5-A8B3-4539-B6E2-6747383D7A0C}" srcOrd="0" destOrd="0" presId="urn:microsoft.com/office/officeart/2016/7/layout/LinearBlockProcessNumbered"/>
    <dgm:cxn modelId="{ECA29837-F87D-4C69-870D-27751E8548FC}" type="presOf" srcId="{80C1AE59-5E76-400D-9E19-AB96AAB8E223}" destId="{46C44010-BA98-4F16-9599-2819F6CC0A23}" srcOrd="0" destOrd="0" presId="urn:microsoft.com/office/officeart/2016/7/layout/LinearBlockProcessNumbered"/>
    <dgm:cxn modelId="{743EA83F-7835-4CC6-BB23-9351274AB809}" type="presOf" srcId="{970B7FB5-3241-4845-8C33-AFBA321657F9}" destId="{9B3860CD-540C-4DD8-B584-2090893D45CA}" srcOrd="0" destOrd="0" presId="urn:microsoft.com/office/officeart/2016/7/layout/LinearBlockProcessNumbered"/>
    <dgm:cxn modelId="{B7289F5C-497E-4244-8FD0-BE4F41FD0880}" type="presOf" srcId="{139985D6-AF6F-41EB-9346-5814D936508D}" destId="{9E2CDEAA-FADF-4DCD-9E1D-C6F715C3697F}" srcOrd="1" destOrd="0" presId="urn:microsoft.com/office/officeart/2016/7/layout/LinearBlockProcessNumbered"/>
    <dgm:cxn modelId="{0919AD68-1FE3-40C2-B115-EBF405085F9A}" type="presOf" srcId="{F4B62A96-EBEA-4053-8FA8-4C3CFA574F0F}" destId="{2C57E059-C82E-4290-8584-F373AD9BF476}" srcOrd="0" destOrd="0" presId="urn:microsoft.com/office/officeart/2016/7/layout/LinearBlockProcessNumbered"/>
    <dgm:cxn modelId="{D4967649-E340-4DAD-AAF8-0FD65BC4B011}" type="presOf" srcId="{284AD1AE-F0AD-4626-AB00-1D469F883FAF}" destId="{5DB3C58E-190D-4DE8-AB72-7AE3DAE1D4C3}" srcOrd="1" destOrd="0" presId="urn:microsoft.com/office/officeart/2016/7/layout/LinearBlockProcessNumbered"/>
    <dgm:cxn modelId="{B374384D-9B64-44C8-9E4C-303E9DD1CFEC}" type="presOf" srcId="{E68C69D9-9D3A-4F19-A126-641186D75218}" destId="{4EB8B60E-1D86-43C3-96FF-540EFE841F4F}" srcOrd="0" destOrd="0" presId="urn:microsoft.com/office/officeart/2016/7/layout/LinearBlockProcessNumbered"/>
    <dgm:cxn modelId="{C1F65250-C40E-485D-94B8-497E55D1076B}" srcId="{71932522-4749-42CA-8300-CD7335C88E9D}" destId="{0DCB652E-F1B7-4DBF-85F9-B873628A9C07}" srcOrd="4" destOrd="0" parTransId="{20456B15-90CE-411B-89D7-4FB230AEAA16}" sibTransId="{E68C69D9-9D3A-4F19-A126-641186D75218}"/>
    <dgm:cxn modelId="{F198C870-DFE8-4F06-A19A-C327096A9DF3}" srcId="{71932522-4749-42CA-8300-CD7335C88E9D}" destId="{80C1AE59-5E76-400D-9E19-AB96AAB8E223}" srcOrd="5" destOrd="0" parTransId="{5AC63874-328D-4910-B582-E63419EB628E}" sibTransId="{43122263-14C9-4B5A-8FA0-5BE0B4A30108}"/>
    <dgm:cxn modelId="{AA232B52-B9DD-45A3-8079-BC5709A3E7B1}" type="presOf" srcId="{F4B62A96-EBEA-4053-8FA8-4C3CFA574F0F}" destId="{141D2F8A-375A-4357-A830-25744C1F3A25}" srcOrd="1" destOrd="0" presId="urn:microsoft.com/office/officeart/2016/7/layout/LinearBlockProcessNumbered"/>
    <dgm:cxn modelId="{31848291-139A-4660-8CA2-CEAEF669DC41}" type="presOf" srcId="{43122263-14C9-4B5A-8FA0-5BE0B4A30108}" destId="{0D7E684F-4E54-4E79-B710-33F26B45BA83}" srcOrd="0" destOrd="0" presId="urn:microsoft.com/office/officeart/2016/7/layout/LinearBlockProcessNumbered"/>
    <dgm:cxn modelId="{6E0D4597-F38E-4CF6-B938-593C3100A535}" type="presOf" srcId="{139985D6-AF6F-41EB-9346-5814D936508D}" destId="{2AAEE5AC-7953-43AA-AB17-190C4C337804}" srcOrd="0" destOrd="0" presId="urn:microsoft.com/office/officeart/2016/7/layout/LinearBlockProcessNumbered"/>
    <dgm:cxn modelId="{63951B9F-A8E0-4343-B9AD-CF2526A2374B}" srcId="{71932522-4749-42CA-8300-CD7335C88E9D}" destId="{F4B62A96-EBEA-4053-8FA8-4C3CFA574F0F}" srcOrd="0" destOrd="0" parTransId="{B33E8AE0-81F5-43D3-8518-EAB0B859690B}" sibTransId="{970B7FB5-3241-4845-8C33-AFBA321657F9}"/>
    <dgm:cxn modelId="{351E4C9F-2899-4408-B3A1-51029BF60A4B}" srcId="{71932522-4749-42CA-8300-CD7335C88E9D}" destId="{139985D6-AF6F-41EB-9346-5814D936508D}" srcOrd="2" destOrd="0" parTransId="{C95FA653-9AD1-45BF-90B9-41E8134E2D19}" sibTransId="{652DEA01-C10D-4BEA-95DE-8B2B0F981356}"/>
    <dgm:cxn modelId="{DDBB55A2-C890-4171-9D46-662A0D710D09}" type="presOf" srcId="{80C1AE59-5E76-400D-9E19-AB96AAB8E223}" destId="{DDFFDEF7-10B5-42F1-AA3D-D4CA813CA67E}" srcOrd="1" destOrd="0" presId="urn:microsoft.com/office/officeart/2016/7/layout/LinearBlockProcessNumbered"/>
    <dgm:cxn modelId="{9ADFF5A8-8C66-4C9F-9D92-B65E95B1A4FC}" type="presOf" srcId="{E3668401-3F99-476E-A73D-A7FC4C446F04}" destId="{68798423-0745-48ED-B003-8D268B0E1214}" srcOrd="0" destOrd="0" presId="urn:microsoft.com/office/officeart/2016/7/layout/LinearBlockProcessNumbered"/>
    <dgm:cxn modelId="{72DDDCC1-14C7-49AF-B0DF-BFFA2D801F89}" type="presOf" srcId="{E3668401-3F99-476E-A73D-A7FC4C446F04}" destId="{6F7357F8-6FCD-4D16-BBC2-219ABC40A025}" srcOrd="1" destOrd="0" presId="urn:microsoft.com/office/officeart/2016/7/layout/LinearBlockProcessNumbered"/>
    <dgm:cxn modelId="{5814FAC3-5CB8-4D5A-A2B9-0DBA944D4F4D}" type="presOf" srcId="{284AD1AE-F0AD-4626-AB00-1D469F883FAF}" destId="{9688DC96-A0B0-4B3A-8530-7CBF6A213630}" srcOrd="0" destOrd="0" presId="urn:microsoft.com/office/officeart/2016/7/layout/LinearBlockProcessNumbered"/>
    <dgm:cxn modelId="{EF1CD0EF-E85A-48E6-BBE9-A424B7609672}" type="presOf" srcId="{1E41272A-AB6F-4D28-88C1-FF9E96102E16}" destId="{6A835FAB-05DC-4F46-97EE-22360A9C734F}" srcOrd="0" destOrd="0" presId="urn:microsoft.com/office/officeart/2016/7/layout/LinearBlockProcessNumbered"/>
    <dgm:cxn modelId="{42CFB9F0-6B45-49A5-A04A-01E56E5443BB}" type="presOf" srcId="{0DCB652E-F1B7-4DBF-85F9-B873628A9C07}" destId="{CAB63D37-F5E2-4750-87A3-A5FA8985ED2E}" srcOrd="0" destOrd="0" presId="urn:microsoft.com/office/officeart/2016/7/layout/LinearBlockProcessNumbered"/>
    <dgm:cxn modelId="{A0E129FB-57C0-475D-8456-C6331C2697AB}" type="presOf" srcId="{652DEA01-C10D-4BEA-95DE-8B2B0F981356}" destId="{4198EA5C-4FB5-4929-B7E2-22C4FCAC518A}" srcOrd="0" destOrd="0" presId="urn:microsoft.com/office/officeart/2016/7/layout/LinearBlockProcessNumbered"/>
    <dgm:cxn modelId="{3E301493-EDE7-4D35-8174-E36618A19ABA}" type="presParOf" srcId="{1A09E2D5-A8B3-4539-B6E2-6747383D7A0C}" destId="{9EBDAEF3-5DD9-4705-835F-CAF779709EDA}" srcOrd="0" destOrd="0" presId="urn:microsoft.com/office/officeart/2016/7/layout/LinearBlockProcessNumbered"/>
    <dgm:cxn modelId="{6A21F268-1791-43D7-8901-274EB34C5736}" type="presParOf" srcId="{9EBDAEF3-5DD9-4705-835F-CAF779709EDA}" destId="{2C57E059-C82E-4290-8584-F373AD9BF476}" srcOrd="0" destOrd="0" presId="urn:microsoft.com/office/officeart/2016/7/layout/LinearBlockProcessNumbered"/>
    <dgm:cxn modelId="{535782BF-8764-43E3-821A-714E2148176E}" type="presParOf" srcId="{9EBDAEF3-5DD9-4705-835F-CAF779709EDA}" destId="{9B3860CD-540C-4DD8-B584-2090893D45CA}" srcOrd="1" destOrd="0" presId="urn:microsoft.com/office/officeart/2016/7/layout/LinearBlockProcessNumbered"/>
    <dgm:cxn modelId="{8DA0F542-61D8-4945-9BCD-D05D72012618}" type="presParOf" srcId="{9EBDAEF3-5DD9-4705-835F-CAF779709EDA}" destId="{141D2F8A-375A-4357-A830-25744C1F3A25}" srcOrd="2" destOrd="0" presId="urn:microsoft.com/office/officeart/2016/7/layout/LinearBlockProcessNumbered"/>
    <dgm:cxn modelId="{CE982122-40DF-483A-9A89-FFB364B837B7}" type="presParOf" srcId="{1A09E2D5-A8B3-4539-B6E2-6747383D7A0C}" destId="{29319DC3-6ECB-4F2D-9632-06981EA66539}" srcOrd="1" destOrd="0" presId="urn:microsoft.com/office/officeart/2016/7/layout/LinearBlockProcessNumbered"/>
    <dgm:cxn modelId="{0674B104-0839-4C3F-B5A2-863A99EA7E96}" type="presParOf" srcId="{1A09E2D5-A8B3-4539-B6E2-6747383D7A0C}" destId="{A73D0EA7-349E-4707-9159-75F2D93C9551}" srcOrd="2" destOrd="0" presId="urn:microsoft.com/office/officeart/2016/7/layout/LinearBlockProcessNumbered"/>
    <dgm:cxn modelId="{9A92A949-688E-4FB2-BFC6-AFAB67C5E518}" type="presParOf" srcId="{A73D0EA7-349E-4707-9159-75F2D93C9551}" destId="{68798423-0745-48ED-B003-8D268B0E1214}" srcOrd="0" destOrd="0" presId="urn:microsoft.com/office/officeart/2016/7/layout/LinearBlockProcessNumbered"/>
    <dgm:cxn modelId="{380349B8-639C-4FB8-8471-BB24F28F2257}" type="presParOf" srcId="{A73D0EA7-349E-4707-9159-75F2D93C9551}" destId="{6A835FAB-05DC-4F46-97EE-22360A9C734F}" srcOrd="1" destOrd="0" presId="urn:microsoft.com/office/officeart/2016/7/layout/LinearBlockProcessNumbered"/>
    <dgm:cxn modelId="{81480E41-3FE2-426E-B2A3-3229985C9D3A}" type="presParOf" srcId="{A73D0EA7-349E-4707-9159-75F2D93C9551}" destId="{6F7357F8-6FCD-4D16-BBC2-219ABC40A025}" srcOrd="2" destOrd="0" presId="urn:microsoft.com/office/officeart/2016/7/layout/LinearBlockProcessNumbered"/>
    <dgm:cxn modelId="{63A3DF64-F90C-4B72-815F-7D2AB95C23F4}" type="presParOf" srcId="{1A09E2D5-A8B3-4539-B6E2-6747383D7A0C}" destId="{6AADC915-D62B-40B1-ABD3-8B69243D0500}" srcOrd="3" destOrd="0" presId="urn:microsoft.com/office/officeart/2016/7/layout/LinearBlockProcessNumbered"/>
    <dgm:cxn modelId="{877A2115-9DBB-43F6-927D-79D299EDA0B7}" type="presParOf" srcId="{1A09E2D5-A8B3-4539-B6E2-6747383D7A0C}" destId="{C362D2D3-97E2-44C7-842B-8E43D8D70097}" srcOrd="4" destOrd="0" presId="urn:microsoft.com/office/officeart/2016/7/layout/LinearBlockProcessNumbered"/>
    <dgm:cxn modelId="{6690519E-09E5-4569-A8E6-072CCA0FFE92}" type="presParOf" srcId="{C362D2D3-97E2-44C7-842B-8E43D8D70097}" destId="{2AAEE5AC-7953-43AA-AB17-190C4C337804}" srcOrd="0" destOrd="0" presId="urn:microsoft.com/office/officeart/2016/7/layout/LinearBlockProcessNumbered"/>
    <dgm:cxn modelId="{B4EE1F37-FD63-4E1F-8FFA-ECBC4B5208A5}" type="presParOf" srcId="{C362D2D3-97E2-44C7-842B-8E43D8D70097}" destId="{4198EA5C-4FB5-4929-B7E2-22C4FCAC518A}" srcOrd="1" destOrd="0" presId="urn:microsoft.com/office/officeart/2016/7/layout/LinearBlockProcessNumbered"/>
    <dgm:cxn modelId="{E10954D2-1D91-478F-9B40-AF32BB55016A}" type="presParOf" srcId="{C362D2D3-97E2-44C7-842B-8E43D8D70097}" destId="{9E2CDEAA-FADF-4DCD-9E1D-C6F715C3697F}" srcOrd="2" destOrd="0" presId="urn:microsoft.com/office/officeart/2016/7/layout/LinearBlockProcessNumbered"/>
    <dgm:cxn modelId="{83226DE3-E680-478C-8B6F-D8D6FBC5D024}" type="presParOf" srcId="{1A09E2D5-A8B3-4539-B6E2-6747383D7A0C}" destId="{5AA6963D-6B08-4A79-B21A-CE580D23C26C}" srcOrd="5" destOrd="0" presId="urn:microsoft.com/office/officeart/2016/7/layout/LinearBlockProcessNumbered"/>
    <dgm:cxn modelId="{63C868FF-868D-4A9C-8CE3-721DEB566023}" type="presParOf" srcId="{1A09E2D5-A8B3-4539-B6E2-6747383D7A0C}" destId="{4969B9F1-C057-432F-9762-B1BE5A50F345}" srcOrd="6" destOrd="0" presId="urn:microsoft.com/office/officeart/2016/7/layout/LinearBlockProcessNumbered"/>
    <dgm:cxn modelId="{229F3622-C868-450E-BC22-DFE978CE364B}" type="presParOf" srcId="{4969B9F1-C057-432F-9762-B1BE5A50F345}" destId="{9688DC96-A0B0-4B3A-8530-7CBF6A213630}" srcOrd="0" destOrd="0" presId="urn:microsoft.com/office/officeart/2016/7/layout/LinearBlockProcessNumbered"/>
    <dgm:cxn modelId="{1A299B20-65B9-43C9-97CA-DC0A3D3172EF}" type="presParOf" srcId="{4969B9F1-C057-432F-9762-B1BE5A50F345}" destId="{877CC52A-E8B1-48B2-A6C1-4FED194038D6}" srcOrd="1" destOrd="0" presId="urn:microsoft.com/office/officeart/2016/7/layout/LinearBlockProcessNumbered"/>
    <dgm:cxn modelId="{C1FED47B-975A-47D8-9E64-575BC6FBFEF7}" type="presParOf" srcId="{4969B9F1-C057-432F-9762-B1BE5A50F345}" destId="{5DB3C58E-190D-4DE8-AB72-7AE3DAE1D4C3}" srcOrd="2" destOrd="0" presId="urn:microsoft.com/office/officeart/2016/7/layout/LinearBlockProcessNumbered"/>
    <dgm:cxn modelId="{DA544596-8C1A-42D0-9244-30702A75B250}" type="presParOf" srcId="{1A09E2D5-A8B3-4539-B6E2-6747383D7A0C}" destId="{CDFE75AE-E909-49D6-8C9A-96A23F78B8F1}" srcOrd="7" destOrd="0" presId="urn:microsoft.com/office/officeart/2016/7/layout/LinearBlockProcessNumbered"/>
    <dgm:cxn modelId="{CD9FC147-132C-4F2B-962E-4279E5021E03}" type="presParOf" srcId="{1A09E2D5-A8B3-4539-B6E2-6747383D7A0C}" destId="{A55DE34D-5D8C-4299-A420-0773B9E2BDC8}" srcOrd="8" destOrd="0" presId="urn:microsoft.com/office/officeart/2016/7/layout/LinearBlockProcessNumbered"/>
    <dgm:cxn modelId="{36E5425D-C0F8-41C2-8F1E-FD3CCF2A87EC}" type="presParOf" srcId="{A55DE34D-5D8C-4299-A420-0773B9E2BDC8}" destId="{CAB63D37-F5E2-4750-87A3-A5FA8985ED2E}" srcOrd="0" destOrd="0" presId="urn:microsoft.com/office/officeart/2016/7/layout/LinearBlockProcessNumbered"/>
    <dgm:cxn modelId="{74D7B7DA-99EB-4747-A47C-668E5B7F92A5}" type="presParOf" srcId="{A55DE34D-5D8C-4299-A420-0773B9E2BDC8}" destId="{4EB8B60E-1D86-43C3-96FF-540EFE841F4F}" srcOrd="1" destOrd="0" presId="urn:microsoft.com/office/officeart/2016/7/layout/LinearBlockProcessNumbered"/>
    <dgm:cxn modelId="{F4672FC7-5C87-487E-A66D-553D29FD8B81}" type="presParOf" srcId="{A55DE34D-5D8C-4299-A420-0773B9E2BDC8}" destId="{C1370AC4-43C2-4560-90D8-953A0B2D7B66}" srcOrd="2" destOrd="0" presId="urn:microsoft.com/office/officeart/2016/7/layout/LinearBlockProcessNumbered"/>
    <dgm:cxn modelId="{EA2D3F65-418D-49C9-9EC9-B5035CE0FE22}" type="presParOf" srcId="{1A09E2D5-A8B3-4539-B6E2-6747383D7A0C}" destId="{9479D049-B99C-47C5-85E5-7B183C267695}" srcOrd="9" destOrd="0" presId="urn:microsoft.com/office/officeart/2016/7/layout/LinearBlockProcessNumbered"/>
    <dgm:cxn modelId="{BE3BBA26-3691-4F94-B905-53A9FB8A1C7A}" type="presParOf" srcId="{1A09E2D5-A8B3-4539-B6E2-6747383D7A0C}" destId="{FF2F9C44-08F2-4248-A485-F8FAA1420222}" srcOrd="10" destOrd="0" presId="urn:microsoft.com/office/officeart/2016/7/layout/LinearBlockProcessNumbered"/>
    <dgm:cxn modelId="{4A76CAFD-99A3-4B7B-9DA6-781A7C7AC5EC}" type="presParOf" srcId="{FF2F9C44-08F2-4248-A485-F8FAA1420222}" destId="{46C44010-BA98-4F16-9599-2819F6CC0A23}" srcOrd="0" destOrd="0" presId="urn:microsoft.com/office/officeart/2016/7/layout/LinearBlockProcessNumbered"/>
    <dgm:cxn modelId="{F9E3C61D-42BA-4B98-B670-15764C583C2D}" type="presParOf" srcId="{FF2F9C44-08F2-4248-A485-F8FAA1420222}" destId="{0D7E684F-4E54-4E79-B710-33F26B45BA83}" srcOrd="1" destOrd="0" presId="urn:microsoft.com/office/officeart/2016/7/layout/LinearBlockProcessNumbered"/>
    <dgm:cxn modelId="{59500FF4-18C0-4BC3-BD12-36234BD00132}" type="presParOf" srcId="{FF2F9C44-08F2-4248-A485-F8FAA1420222}" destId="{DDFFDEF7-10B5-42F1-AA3D-D4CA813CA67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5DBF17-00ED-4FA7-8452-972532FE6AE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38CA8A-0A8A-485B-9120-9E92514FAFE5}">
      <dgm:prSet/>
      <dgm:spPr/>
      <dgm:t>
        <a:bodyPr/>
        <a:lstStyle/>
        <a:p>
          <a:r>
            <a:rPr lang="en-NZ" b="1" dirty="0"/>
            <a:t>Regression Based - </a:t>
          </a:r>
          <a:r>
            <a:rPr lang="en-US" dirty="0"/>
            <a:t>One can create a time index variable where the observations range from the first one to the last one and develop linear, polynomial or exponential models. This is applicable when the there is a trend but not feasible for seasonality. But one can use linear regression if the data shows seasonality by creating variables that interpret those seasons.</a:t>
          </a:r>
        </a:p>
      </dgm:t>
    </dgm:pt>
    <dgm:pt modelId="{70171244-BC17-42B0-A1D4-DFA8F69CF66E}" type="parTrans" cxnId="{9739451F-4C7D-4F9E-8CEC-EC2725D36F02}">
      <dgm:prSet/>
      <dgm:spPr/>
      <dgm:t>
        <a:bodyPr/>
        <a:lstStyle/>
        <a:p>
          <a:endParaRPr lang="en-US"/>
        </a:p>
      </dgm:t>
    </dgm:pt>
    <dgm:pt modelId="{D2507EEE-DFF0-48D9-A2E8-DED7C8D83D56}" type="sibTrans" cxnId="{9739451F-4C7D-4F9E-8CEC-EC2725D36F02}">
      <dgm:prSet/>
      <dgm:spPr/>
      <dgm:t>
        <a:bodyPr/>
        <a:lstStyle/>
        <a:p>
          <a:endParaRPr lang="en-US"/>
        </a:p>
      </dgm:t>
    </dgm:pt>
    <dgm:pt modelId="{21DB6229-5747-4F2A-99A8-D46DB99E1A68}">
      <dgm:prSet/>
      <dgm:spPr/>
      <dgm:t>
        <a:bodyPr/>
        <a:lstStyle/>
        <a:p>
          <a:r>
            <a:rPr lang="en-US" b="1" dirty="0"/>
            <a:t>Smoothing Methods -</a:t>
          </a:r>
          <a:r>
            <a:rPr lang="en-US" dirty="0"/>
            <a:t> While Regression based model worked best on trends, smoothing methods are more adaptive when it comes to variations or changes in data. It does so by averaging the observations and reducing noise over a period.</a:t>
          </a:r>
        </a:p>
      </dgm:t>
    </dgm:pt>
    <dgm:pt modelId="{F6CAC751-53CD-4525-AE45-E232B4F1E46B}" type="parTrans" cxnId="{FFFA4DE3-31CD-4D35-9184-A9BD1B9E6F95}">
      <dgm:prSet/>
      <dgm:spPr/>
      <dgm:t>
        <a:bodyPr/>
        <a:lstStyle/>
        <a:p>
          <a:endParaRPr lang="en-US"/>
        </a:p>
      </dgm:t>
    </dgm:pt>
    <dgm:pt modelId="{352AC60F-AD13-4DD3-AB30-A4D71208A368}" type="sibTrans" cxnId="{FFFA4DE3-31CD-4D35-9184-A9BD1B9E6F95}">
      <dgm:prSet/>
      <dgm:spPr/>
      <dgm:t>
        <a:bodyPr/>
        <a:lstStyle/>
        <a:p>
          <a:endParaRPr lang="en-US"/>
        </a:p>
      </dgm:t>
    </dgm:pt>
    <dgm:pt modelId="{FC8516DE-7E4B-4606-A8AF-4266367A0A62}" type="pres">
      <dgm:prSet presAssocID="{6B5DBF17-00ED-4FA7-8452-972532FE6AE2}" presName="root" presStyleCnt="0">
        <dgm:presLayoutVars>
          <dgm:dir/>
          <dgm:resizeHandles val="exact"/>
        </dgm:presLayoutVars>
      </dgm:prSet>
      <dgm:spPr/>
    </dgm:pt>
    <dgm:pt modelId="{5C41FC14-B259-4934-9F44-C5C8C431D0A0}" type="pres">
      <dgm:prSet presAssocID="{8D38CA8A-0A8A-485B-9120-9E92514FAFE5}" presName="compNode" presStyleCnt="0"/>
      <dgm:spPr/>
    </dgm:pt>
    <dgm:pt modelId="{D23BDCCC-06C1-45C9-A47E-22AADB37A147}" type="pres">
      <dgm:prSet presAssocID="{8D38CA8A-0A8A-485B-9120-9E92514FAFE5}" presName="bgRect" presStyleLbl="bgShp" presStyleIdx="0" presStyleCnt="2"/>
      <dgm:spPr/>
    </dgm:pt>
    <dgm:pt modelId="{2B9A550D-96DA-4B65-8F61-21090E2744F3}" type="pres">
      <dgm:prSet presAssocID="{8D38CA8A-0A8A-485B-9120-9E92514FAFE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a:ext>
      </dgm:extLst>
    </dgm:pt>
    <dgm:pt modelId="{87969BE1-EAED-48BC-AFC2-7DDEBE5C9B45}" type="pres">
      <dgm:prSet presAssocID="{8D38CA8A-0A8A-485B-9120-9E92514FAFE5}" presName="spaceRect" presStyleCnt="0"/>
      <dgm:spPr/>
    </dgm:pt>
    <dgm:pt modelId="{A895F524-F5E5-452E-B6C8-10A4BC33ACF4}" type="pres">
      <dgm:prSet presAssocID="{8D38CA8A-0A8A-485B-9120-9E92514FAFE5}" presName="parTx" presStyleLbl="revTx" presStyleIdx="0" presStyleCnt="2">
        <dgm:presLayoutVars>
          <dgm:chMax val="0"/>
          <dgm:chPref val="0"/>
        </dgm:presLayoutVars>
      </dgm:prSet>
      <dgm:spPr/>
    </dgm:pt>
    <dgm:pt modelId="{7540AE54-D593-452A-A730-5B931E5560C1}" type="pres">
      <dgm:prSet presAssocID="{D2507EEE-DFF0-48D9-A2E8-DED7C8D83D56}" presName="sibTrans" presStyleCnt="0"/>
      <dgm:spPr/>
    </dgm:pt>
    <dgm:pt modelId="{9A327533-06AA-4D0D-BCAE-8357E6ADDB18}" type="pres">
      <dgm:prSet presAssocID="{21DB6229-5747-4F2A-99A8-D46DB99E1A68}" presName="compNode" presStyleCnt="0"/>
      <dgm:spPr/>
    </dgm:pt>
    <dgm:pt modelId="{50EAF050-AE38-48D1-BABB-9FB2720AE8E0}" type="pres">
      <dgm:prSet presAssocID="{21DB6229-5747-4F2A-99A8-D46DB99E1A68}" presName="bgRect" presStyleLbl="bgShp" presStyleIdx="1" presStyleCnt="2"/>
      <dgm:spPr/>
    </dgm:pt>
    <dgm:pt modelId="{E1A95BF5-B3F7-48E7-8288-B65DC7478408}" type="pres">
      <dgm:prSet presAssocID="{21DB6229-5747-4F2A-99A8-D46DB99E1A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a:ext>
      </dgm:extLst>
    </dgm:pt>
    <dgm:pt modelId="{D6BBC5C7-18BC-4DB0-AEF6-08662C8C28B4}" type="pres">
      <dgm:prSet presAssocID="{21DB6229-5747-4F2A-99A8-D46DB99E1A68}" presName="spaceRect" presStyleCnt="0"/>
      <dgm:spPr/>
    </dgm:pt>
    <dgm:pt modelId="{DA07319E-99EF-464D-B305-6DBDDDE3CFD0}" type="pres">
      <dgm:prSet presAssocID="{21DB6229-5747-4F2A-99A8-D46DB99E1A68}" presName="parTx" presStyleLbl="revTx" presStyleIdx="1" presStyleCnt="2">
        <dgm:presLayoutVars>
          <dgm:chMax val="0"/>
          <dgm:chPref val="0"/>
        </dgm:presLayoutVars>
      </dgm:prSet>
      <dgm:spPr/>
    </dgm:pt>
  </dgm:ptLst>
  <dgm:cxnLst>
    <dgm:cxn modelId="{E14D821A-64A7-4249-9329-03E6A87FE6E8}" type="presOf" srcId="{6B5DBF17-00ED-4FA7-8452-972532FE6AE2}" destId="{FC8516DE-7E4B-4606-A8AF-4266367A0A62}" srcOrd="0" destOrd="0" presId="urn:microsoft.com/office/officeart/2018/2/layout/IconVerticalSolidList"/>
    <dgm:cxn modelId="{9739451F-4C7D-4F9E-8CEC-EC2725D36F02}" srcId="{6B5DBF17-00ED-4FA7-8452-972532FE6AE2}" destId="{8D38CA8A-0A8A-485B-9120-9E92514FAFE5}" srcOrd="0" destOrd="0" parTransId="{70171244-BC17-42B0-A1D4-DFA8F69CF66E}" sibTransId="{D2507EEE-DFF0-48D9-A2E8-DED7C8D83D56}"/>
    <dgm:cxn modelId="{55A12DA7-22BA-4A44-880A-3A24901659AC}" type="presOf" srcId="{8D38CA8A-0A8A-485B-9120-9E92514FAFE5}" destId="{A895F524-F5E5-452E-B6C8-10A4BC33ACF4}" srcOrd="0" destOrd="0" presId="urn:microsoft.com/office/officeart/2018/2/layout/IconVerticalSolidList"/>
    <dgm:cxn modelId="{80C544C0-2823-42CA-91A1-A86DCBDBE095}" type="presOf" srcId="{21DB6229-5747-4F2A-99A8-D46DB99E1A68}" destId="{DA07319E-99EF-464D-B305-6DBDDDE3CFD0}" srcOrd="0" destOrd="0" presId="urn:microsoft.com/office/officeart/2018/2/layout/IconVerticalSolidList"/>
    <dgm:cxn modelId="{FFFA4DE3-31CD-4D35-9184-A9BD1B9E6F95}" srcId="{6B5DBF17-00ED-4FA7-8452-972532FE6AE2}" destId="{21DB6229-5747-4F2A-99A8-D46DB99E1A68}" srcOrd="1" destOrd="0" parTransId="{F6CAC751-53CD-4525-AE45-E232B4F1E46B}" sibTransId="{352AC60F-AD13-4DD3-AB30-A4D71208A368}"/>
    <dgm:cxn modelId="{D727EDBD-89DA-49D6-B3D3-6E2AE33E14D2}" type="presParOf" srcId="{FC8516DE-7E4B-4606-A8AF-4266367A0A62}" destId="{5C41FC14-B259-4934-9F44-C5C8C431D0A0}" srcOrd="0" destOrd="0" presId="urn:microsoft.com/office/officeart/2018/2/layout/IconVerticalSolidList"/>
    <dgm:cxn modelId="{FFA83045-AE34-4083-B7DD-35475C21D802}" type="presParOf" srcId="{5C41FC14-B259-4934-9F44-C5C8C431D0A0}" destId="{D23BDCCC-06C1-45C9-A47E-22AADB37A147}" srcOrd="0" destOrd="0" presId="urn:microsoft.com/office/officeart/2018/2/layout/IconVerticalSolidList"/>
    <dgm:cxn modelId="{73FF82F3-0F5D-4A67-AB36-DBF3CC290856}" type="presParOf" srcId="{5C41FC14-B259-4934-9F44-C5C8C431D0A0}" destId="{2B9A550D-96DA-4B65-8F61-21090E2744F3}" srcOrd="1" destOrd="0" presId="urn:microsoft.com/office/officeart/2018/2/layout/IconVerticalSolidList"/>
    <dgm:cxn modelId="{02974CBB-F114-4CCD-AB24-45FB183D7FDF}" type="presParOf" srcId="{5C41FC14-B259-4934-9F44-C5C8C431D0A0}" destId="{87969BE1-EAED-48BC-AFC2-7DDEBE5C9B45}" srcOrd="2" destOrd="0" presId="urn:microsoft.com/office/officeart/2018/2/layout/IconVerticalSolidList"/>
    <dgm:cxn modelId="{9C696AEA-F7A4-4C81-AE33-E9EF0C66232F}" type="presParOf" srcId="{5C41FC14-B259-4934-9F44-C5C8C431D0A0}" destId="{A895F524-F5E5-452E-B6C8-10A4BC33ACF4}" srcOrd="3" destOrd="0" presId="urn:microsoft.com/office/officeart/2018/2/layout/IconVerticalSolidList"/>
    <dgm:cxn modelId="{0BDA6D0A-8E9B-4C12-8AE0-627FF37B5722}" type="presParOf" srcId="{FC8516DE-7E4B-4606-A8AF-4266367A0A62}" destId="{7540AE54-D593-452A-A730-5B931E5560C1}" srcOrd="1" destOrd="0" presId="urn:microsoft.com/office/officeart/2018/2/layout/IconVerticalSolidList"/>
    <dgm:cxn modelId="{A54DD3D4-6FBA-4071-BF6C-AFB757F81ADA}" type="presParOf" srcId="{FC8516DE-7E4B-4606-A8AF-4266367A0A62}" destId="{9A327533-06AA-4D0D-BCAE-8357E6ADDB18}" srcOrd="2" destOrd="0" presId="urn:microsoft.com/office/officeart/2018/2/layout/IconVerticalSolidList"/>
    <dgm:cxn modelId="{EF40F78D-85E0-45AD-B1F0-E055ABB41894}" type="presParOf" srcId="{9A327533-06AA-4D0D-BCAE-8357E6ADDB18}" destId="{50EAF050-AE38-48D1-BABB-9FB2720AE8E0}" srcOrd="0" destOrd="0" presId="urn:microsoft.com/office/officeart/2018/2/layout/IconVerticalSolidList"/>
    <dgm:cxn modelId="{681BCDD4-CC1A-43EA-88AA-3D7451E65FD6}" type="presParOf" srcId="{9A327533-06AA-4D0D-BCAE-8357E6ADDB18}" destId="{E1A95BF5-B3F7-48E7-8288-B65DC7478408}" srcOrd="1" destOrd="0" presId="urn:microsoft.com/office/officeart/2018/2/layout/IconVerticalSolidList"/>
    <dgm:cxn modelId="{4744F9DB-B4FF-4391-B63B-55644D9E80D2}" type="presParOf" srcId="{9A327533-06AA-4D0D-BCAE-8357E6ADDB18}" destId="{D6BBC5C7-18BC-4DB0-AEF6-08662C8C28B4}" srcOrd="2" destOrd="0" presId="urn:microsoft.com/office/officeart/2018/2/layout/IconVerticalSolidList"/>
    <dgm:cxn modelId="{AB2B504A-C85D-48D1-9E43-864B56DBA462}" type="presParOf" srcId="{9A327533-06AA-4D0D-BCAE-8357E6ADDB18}" destId="{DA07319E-99EF-464D-B305-6DBDDDE3CF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DAE3C8-0689-4020-B6B9-626108D0755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C5D0865E-453D-4C6C-9C1D-ECB1C04C400C}">
      <dgm:prSet/>
      <dgm:spPr/>
      <dgm:t>
        <a:bodyPr/>
        <a:lstStyle/>
        <a:p>
          <a:pPr>
            <a:lnSpc>
              <a:spcPct val="100000"/>
            </a:lnSpc>
          </a:pPr>
          <a:r>
            <a:rPr lang="en-US" dirty="0"/>
            <a:t>The Simplest Model.</a:t>
          </a:r>
        </a:p>
      </dgm:t>
    </dgm:pt>
    <dgm:pt modelId="{E917BFB6-69C5-4AB6-AC2A-A6D718E6A8A4}" type="parTrans" cxnId="{7AE5C2FF-16BD-49C4-936A-79487DB38234}">
      <dgm:prSet/>
      <dgm:spPr/>
      <dgm:t>
        <a:bodyPr/>
        <a:lstStyle/>
        <a:p>
          <a:endParaRPr lang="en-US"/>
        </a:p>
      </dgm:t>
    </dgm:pt>
    <dgm:pt modelId="{D536A11A-0D4A-4669-BF3C-A114FF354596}" type="sibTrans" cxnId="{7AE5C2FF-16BD-49C4-936A-79487DB38234}">
      <dgm:prSet/>
      <dgm:spPr/>
      <dgm:t>
        <a:bodyPr/>
        <a:lstStyle/>
        <a:p>
          <a:pPr>
            <a:lnSpc>
              <a:spcPct val="100000"/>
            </a:lnSpc>
          </a:pPr>
          <a:endParaRPr lang="en-US"/>
        </a:p>
      </dgm:t>
    </dgm:pt>
    <dgm:pt modelId="{521E35D9-A33B-42FA-8312-6F93C4193CFC}">
      <dgm:prSet/>
      <dgm:spPr/>
      <dgm:t>
        <a:bodyPr/>
        <a:lstStyle/>
        <a:p>
          <a:pPr>
            <a:lnSpc>
              <a:spcPct val="100000"/>
            </a:lnSpc>
          </a:pPr>
          <a:r>
            <a:rPr lang="en-US"/>
            <a:t>It assumes that the value in the future is simple and average of the past value, in a single period of time.</a:t>
          </a:r>
        </a:p>
      </dgm:t>
    </dgm:pt>
    <dgm:pt modelId="{9EB6BA64-AE4E-42C9-AC67-8B3C63010BF9}" type="parTrans" cxnId="{F01F391F-6262-4B7A-9F97-2BBB6C4C1F05}">
      <dgm:prSet/>
      <dgm:spPr/>
      <dgm:t>
        <a:bodyPr/>
        <a:lstStyle/>
        <a:p>
          <a:endParaRPr lang="en-US"/>
        </a:p>
      </dgm:t>
    </dgm:pt>
    <dgm:pt modelId="{0609CE4A-9A9A-4EDE-9C47-C7A6669FD79A}" type="sibTrans" cxnId="{F01F391F-6262-4B7A-9F97-2BBB6C4C1F05}">
      <dgm:prSet/>
      <dgm:spPr/>
      <dgm:t>
        <a:bodyPr/>
        <a:lstStyle/>
        <a:p>
          <a:pPr>
            <a:lnSpc>
              <a:spcPct val="100000"/>
            </a:lnSpc>
          </a:pPr>
          <a:endParaRPr lang="en-US"/>
        </a:p>
      </dgm:t>
    </dgm:pt>
    <dgm:pt modelId="{A1204A4A-B9DA-4ADC-8A35-30DB1280E646}">
      <dgm:prSet/>
      <dgm:spPr/>
      <dgm:t>
        <a:bodyPr/>
        <a:lstStyle/>
        <a:p>
          <a:pPr>
            <a:lnSpc>
              <a:spcPct val="100000"/>
            </a:lnSpc>
          </a:pPr>
          <a:r>
            <a:rPr lang="en-US"/>
            <a:t>. This observation is further divided into a number of subdivisions, based on time. Observation from a single division is then averaged and is considered as a forecast of the future.</a:t>
          </a:r>
        </a:p>
      </dgm:t>
    </dgm:pt>
    <dgm:pt modelId="{82BC0D21-99C3-453B-BC3D-6EBBF0C44209}" type="parTrans" cxnId="{4EE2FD2C-EB41-4755-8ECA-86DA30F2E569}">
      <dgm:prSet/>
      <dgm:spPr/>
      <dgm:t>
        <a:bodyPr/>
        <a:lstStyle/>
        <a:p>
          <a:endParaRPr lang="en-US"/>
        </a:p>
      </dgm:t>
    </dgm:pt>
    <dgm:pt modelId="{B71DB51D-C210-4391-84D3-EE3BA22295A8}" type="sibTrans" cxnId="{4EE2FD2C-EB41-4755-8ECA-86DA30F2E569}">
      <dgm:prSet/>
      <dgm:spPr/>
      <dgm:t>
        <a:bodyPr/>
        <a:lstStyle/>
        <a:p>
          <a:pPr>
            <a:lnSpc>
              <a:spcPct val="100000"/>
            </a:lnSpc>
          </a:pPr>
          <a:endParaRPr lang="en-US"/>
        </a:p>
      </dgm:t>
    </dgm:pt>
    <dgm:pt modelId="{62DF4C8D-B210-49A1-82CA-35C6A88126AA}">
      <dgm:prSet/>
      <dgm:spPr/>
      <dgm:t>
        <a:bodyPr/>
        <a:lstStyle/>
        <a:p>
          <a:pPr>
            <a:lnSpc>
              <a:spcPct val="100000"/>
            </a:lnSpc>
          </a:pPr>
          <a:r>
            <a:rPr lang="en-US" dirty="0"/>
            <a:t>As we move in future a number of more data is added and thus becomes another division, or period, which is then averaged, and therefore creating a moving average. This method is most suitable when a variable to be forecasted.</a:t>
          </a:r>
        </a:p>
      </dgm:t>
    </dgm:pt>
    <dgm:pt modelId="{A73B204E-FFC7-421C-8F2A-04285BA8BFB7}" type="parTrans" cxnId="{189A92F9-696D-4D25-AE36-EE9ECF500B20}">
      <dgm:prSet/>
      <dgm:spPr/>
      <dgm:t>
        <a:bodyPr/>
        <a:lstStyle/>
        <a:p>
          <a:endParaRPr lang="en-US"/>
        </a:p>
      </dgm:t>
    </dgm:pt>
    <dgm:pt modelId="{A6140DB9-F11A-4C4B-8836-737A28863885}" type="sibTrans" cxnId="{189A92F9-696D-4D25-AE36-EE9ECF500B20}">
      <dgm:prSet/>
      <dgm:spPr/>
      <dgm:t>
        <a:bodyPr/>
        <a:lstStyle/>
        <a:p>
          <a:endParaRPr lang="en-US"/>
        </a:p>
      </dgm:t>
    </dgm:pt>
    <dgm:pt modelId="{5CD6C04A-F739-4A6F-8AE0-3EFC7DBD7579}" type="pres">
      <dgm:prSet presAssocID="{49DAE3C8-0689-4020-B6B9-626108D07558}" presName="root" presStyleCnt="0">
        <dgm:presLayoutVars>
          <dgm:dir/>
          <dgm:resizeHandles val="exact"/>
        </dgm:presLayoutVars>
      </dgm:prSet>
      <dgm:spPr/>
    </dgm:pt>
    <dgm:pt modelId="{9ACFFDA3-D681-4B58-8F39-A5B2496E1EF2}" type="pres">
      <dgm:prSet presAssocID="{C5D0865E-453D-4C6C-9C1D-ECB1C04C400C}" presName="compNode" presStyleCnt="0"/>
      <dgm:spPr/>
    </dgm:pt>
    <dgm:pt modelId="{9583C2DC-5F30-4AB6-A57B-EA6CDA0F4F2A}" type="pres">
      <dgm:prSet presAssocID="{C5D0865E-453D-4C6C-9C1D-ECB1C04C400C}" presName="bgRect" presStyleLbl="bgShp" presStyleIdx="0" presStyleCnt="4"/>
      <dgm:spPr/>
    </dgm:pt>
    <dgm:pt modelId="{CF67ED7B-8538-4906-856F-C99692E9F0C7}" type="pres">
      <dgm:prSet presAssocID="{C5D0865E-453D-4C6C-9C1D-ECB1C04C40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D5BFAF0-88F2-459E-9264-64E389F3DF0A}" type="pres">
      <dgm:prSet presAssocID="{C5D0865E-453D-4C6C-9C1D-ECB1C04C400C}" presName="spaceRect" presStyleCnt="0"/>
      <dgm:spPr/>
    </dgm:pt>
    <dgm:pt modelId="{A855E3F0-0AA5-4942-87E7-7CE8A2D12DA2}" type="pres">
      <dgm:prSet presAssocID="{C5D0865E-453D-4C6C-9C1D-ECB1C04C400C}" presName="parTx" presStyleLbl="revTx" presStyleIdx="0" presStyleCnt="4">
        <dgm:presLayoutVars>
          <dgm:chMax val="0"/>
          <dgm:chPref val="0"/>
        </dgm:presLayoutVars>
      </dgm:prSet>
      <dgm:spPr/>
    </dgm:pt>
    <dgm:pt modelId="{93B1E273-A680-4C52-9EEC-979C8E7CC9C8}" type="pres">
      <dgm:prSet presAssocID="{D536A11A-0D4A-4669-BF3C-A114FF354596}" presName="sibTrans" presStyleCnt="0"/>
      <dgm:spPr/>
    </dgm:pt>
    <dgm:pt modelId="{27499C91-1A06-4815-A432-84DC2DAA77C4}" type="pres">
      <dgm:prSet presAssocID="{521E35D9-A33B-42FA-8312-6F93C4193CFC}" presName="compNode" presStyleCnt="0"/>
      <dgm:spPr/>
    </dgm:pt>
    <dgm:pt modelId="{571859C6-DAFB-4969-BC3F-435659463FEB}" type="pres">
      <dgm:prSet presAssocID="{521E35D9-A33B-42FA-8312-6F93C4193CFC}" presName="bgRect" presStyleLbl="bgShp" presStyleIdx="1" presStyleCnt="4"/>
      <dgm:spPr/>
    </dgm:pt>
    <dgm:pt modelId="{7D02EC11-E9B0-4166-A6B5-99684321443E}" type="pres">
      <dgm:prSet presAssocID="{521E35D9-A33B-42FA-8312-6F93C419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371076ED-5AF3-4901-8E5E-A3D2FD417E7D}" type="pres">
      <dgm:prSet presAssocID="{521E35D9-A33B-42FA-8312-6F93C4193CFC}" presName="spaceRect" presStyleCnt="0"/>
      <dgm:spPr/>
    </dgm:pt>
    <dgm:pt modelId="{320F83C5-8A89-46AC-A164-93CD432B8832}" type="pres">
      <dgm:prSet presAssocID="{521E35D9-A33B-42FA-8312-6F93C4193CFC}" presName="parTx" presStyleLbl="revTx" presStyleIdx="1" presStyleCnt="4">
        <dgm:presLayoutVars>
          <dgm:chMax val="0"/>
          <dgm:chPref val="0"/>
        </dgm:presLayoutVars>
      </dgm:prSet>
      <dgm:spPr/>
    </dgm:pt>
    <dgm:pt modelId="{28B416B6-6809-4FF3-97AD-5DCB05391083}" type="pres">
      <dgm:prSet presAssocID="{0609CE4A-9A9A-4EDE-9C47-C7A6669FD79A}" presName="sibTrans" presStyleCnt="0"/>
      <dgm:spPr/>
    </dgm:pt>
    <dgm:pt modelId="{34B1B72F-6A73-4AD6-8642-C746358C3374}" type="pres">
      <dgm:prSet presAssocID="{A1204A4A-B9DA-4ADC-8A35-30DB1280E646}" presName="compNode" presStyleCnt="0"/>
      <dgm:spPr/>
    </dgm:pt>
    <dgm:pt modelId="{6D489192-68C3-4A38-9C97-CDA39EC9A91F}" type="pres">
      <dgm:prSet presAssocID="{A1204A4A-B9DA-4ADC-8A35-30DB1280E646}" presName="bgRect" presStyleLbl="bgShp" presStyleIdx="2" presStyleCnt="4"/>
      <dgm:spPr/>
    </dgm:pt>
    <dgm:pt modelId="{FB0DDF9A-149E-4BE9-ABFB-27F0BB7478AD}" type="pres">
      <dgm:prSet presAssocID="{A1204A4A-B9DA-4ADC-8A35-30DB1280E646}" presName="iconRect" presStyleLbl="node1" presStyleIdx="2"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FAE3FA4-BB65-4750-A88C-0346BDC04B48}" type="pres">
      <dgm:prSet presAssocID="{A1204A4A-B9DA-4ADC-8A35-30DB1280E646}" presName="spaceRect" presStyleCnt="0"/>
      <dgm:spPr/>
    </dgm:pt>
    <dgm:pt modelId="{CA910C4A-899C-4564-9A58-BC1B0B77053F}" type="pres">
      <dgm:prSet presAssocID="{A1204A4A-B9DA-4ADC-8A35-30DB1280E646}" presName="parTx" presStyleLbl="revTx" presStyleIdx="2" presStyleCnt="4">
        <dgm:presLayoutVars>
          <dgm:chMax val="0"/>
          <dgm:chPref val="0"/>
        </dgm:presLayoutVars>
      </dgm:prSet>
      <dgm:spPr/>
    </dgm:pt>
    <dgm:pt modelId="{C29031BC-BB7A-43CC-BCAD-28E44F4FC3F0}" type="pres">
      <dgm:prSet presAssocID="{B71DB51D-C210-4391-84D3-EE3BA22295A8}" presName="sibTrans" presStyleCnt="0"/>
      <dgm:spPr/>
    </dgm:pt>
    <dgm:pt modelId="{4EB93555-A732-4CC4-A9D3-587C0A35082D}" type="pres">
      <dgm:prSet presAssocID="{62DF4C8D-B210-49A1-82CA-35C6A88126AA}" presName="compNode" presStyleCnt="0"/>
      <dgm:spPr/>
    </dgm:pt>
    <dgm:pt modelId="{573A483D-0274-4F0B-8C14-52CDAD34282A}" type="pres">
      <dgm:prSet presAssocID="{62DF4C8D-B210-49A1-82CA-35C6A88126AA}" presName="bgRect" presStyleLbl="bgShp" presStyleIdx="3" presStyleCnt="4"/>
      <dgm:spPr/>
    </dgm:pt>
    <dgm:pt modelId="{507253BF-9070-4BF7-A45F-97BF7F9F931C}" type="pres">
      <dgm:prSet presAssocID="{62DF4C8D-B210-49A1-82CA-35C6A88126AA}" presName="iconRect" presStyleLbl="node1" presStyleIdx="3"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D8749C50-BBBC-4201-B49C-8EBB3A8BFC68}" type="pres">
      <dgm:prSet presAssocID="{62DF4C8D-B210-49A1-82CA-35C6A88126AA}" presName="spaceRect" presStyleCnt="0"/>
      <dgm:spPr/>
    </dgm:pt>
    <dgm:pt modelId="{7A3E6041-FBAB-415C-97E3-3E3DDD24CCBB}" type="pres">
      <dgm:prSet presAssocID="{62DF4C8D-B210-49A1-82CA-35C6A88126AA}" presName="parTx" presStyleLbl="revTx" presStyleIdx="3" presStyleCnt="4">
        <dgm:presLayoutVars>
          <dgm:chMax val="0"/>
          <dgm:chPref val="0"/>
        </dgm:presLayoutVars>
      </dgm:prSet>
      <dgm:spPr/>
    </dgm:pt>
  </dgm:ptLst>
  <dgm:cxnLst>
    <dgm:cxn modelId="{F01F391F-6262-4B7A-9F97-2BBB6C4C1F05}" srcId="{49DAE3C8-0689-4020-B6B9-626108D07558}" destId="{521E35D9-A33B-42FA-8312-6F93C4193CFC}" srcOrd="1" destOrd="0" parTransId="{9EB6BA64-AE4E-42C9-AC67-8B3C63010BF9}" sibTransId="{0609CE4A-9A9A-4EDE-9C47-C7A6669FD79A}"/>
    <dgm:cxn modelId="{4EE2FD2C-EB41-4755-8ECA-86DA30F2E569}" srcId="{49DAE3C8-0689-4020-B6B9-626108D07558}" destId="{A1204A4A-B9DA-4ADC-8A35-30DB1280E646}" srcOrd="2" destOrd="0" parTransId="{82BC0D21-99C3-453B-BC3D-6EBBF0C44209}" sibTransId="{B71DB51D-C210-4391-84D3-EE3BA22295A8}"/>
    <dgm:cxn modelId="{CA8CB859-D559-45DB-9BF1-2AAE5344B98E}" type="presOf" srcId="{A1204A4A-B9DA-4ADC-8A35-30DB1280E646}" destId="{CA910C4A-899C-4564-9A58-BC1B0B77053F}" srcOrd="0" destOrd="0" presId="urn:microsoft.com/office/officeart/2018/2/layout/IconVerticalSolidList"/>
    <dgm:cxn modelId="{302FC77B-02C4-4120-A3AA-91A9BE5E25FE}" type="presOf" srcId="{521E35D9-A33B-42FA-8312-6F93C4193CFC}" destId="{320F83C5-8A89-46AC-A164-93CD432B8832}" srcOrd="0" destOrd="0" presId="urn:microsoft.com/office/officeart/2018/2/layout/IconVerticalSolidList"/>
    <dgm:cxn modelId="{C56606B6-1992-4AE5-9505-0C65953FCD1B}" type="presOf" srcId="{49DAE3C8-0689-4020-B6B9-626108D07558}" destId="{5CD6C04A-F739-4A6F-8AE0-3EFC7DBD7579}" srcOrd="0" destOrd="0" presId="urn:microsoft.com/office/officeart/2018/2/layout/IconVerticalSolidList"/>
    <dgm:cxn modelId="{C6FD2FE0-AF9D-4DFA-9335-45371288966C}" type="presOf" srcId="{62DF4C8D-B210-49A1-82CA-35C6A88126AA}" destId="{7A3E6041-FBAB-415C-97E3-3E3DDD24CCBB}" srcOrd="0" destOrd="0" presId="urn:microsoft.com/office/officeart/2018/2/layout/IconVerticalSolidList"/>
    <dgm:cxn modelId="{8B077EF4-600E-4DD0-82A7-CE67228CC4AF}" type="presOf" srcId="{C5D0865E-453D-4C6C-9C1D-ECB1C04C400C}" destId="{A855E3F0-0AA5-4942-87E7-7CE8A2D12DA2}" srcOrd="0" destOrd="0" presId="urn:microsoft.com/office/officeart/2018/2/layout/IconVerticalSolidList"/>
    <dgm:cxn modelId="{189A92F9-696D-4D25-AE36-EE9ECF500B20}" srcId="{49DAE3C8-0689-4020-B6B9-626108D07558}" destId="{62DF4C8D-B210-49A1-82CA-35C6A88126AA}" srcOrd="3" destOrd="0" parTransId="{A73B204E-FFC7-421C-8F2A-04285BA8BFB7}" sibTransId="{A6140DB9-F11A-4C4B-8836-737A28863885}"/>
    <dgm:cxn modelId="{7AE5C2FF-16BD-49C4-936A-79487DB38234}" srcId="{49DAE3C8-0689-4020-B6B9-626108D07558}" destId="{C5D0865E-453D-4C6C-9C1D-ECB1C04C400C}" srcOrd="0" destOrd="0" parTransId="{E917BFB6-69C5-4AB6-AC2A-A6D718E6A8A4}" sibTransId="{D536A11A-0D4A-4669-BF3C-A114FF354596}"/>
    <dgm:cxn modelId="{660BE7FF-6C1D-40BA-89F3-1CD47BFDFBE4}" type="presParOf" srcId="{5CD6C04A-F739-4A6F-8AE0-3EFC7DBD7579}" destId="{9ACFFDA3-D681-4B58-8F39-A5B2496E1EF2}" srcOrd="0" destOrd="0" presId="urn:microsoft.com/office/officeart/2018/2/layout/IconVerticalSolidList"/>
    <dgm:cxn modelId="{DC1436B6-5CBD-4761-B7A8-8A24D59695B2}" type="presParOf" srcId="{9ACFFDA3-D681-4B58-8F39-A5B2496E1EF2}" destId="{9583C2DC-5F30-4AB6-A57B-EA6CDA0F4F2A}" srcOrd="0" destOrd="0" presId="urn:microsoft.com/office/officeart/2018/2/layout/IconVerticalSolidList"/>
    <dgm:cxn modelId="{C6DBC536-FD38-40CD-BFFA-35C10E565549}" type="presParOf" srcId="{9ACFFDA3-D681-4B58-8F39-A5B2496E1EF2}" destId="{CF67ED7B-8538-4906-856F-C99692E9F0C7}" srcOrd="1" destOrd="0" presId="urn:microsoft.com/office/officeart/2018/2/layout/IconVerticalSolidList"/>
    <dgm:cxn modelId="{5659BF88-7498-4A78-BBC7-6F8F4AB65425}" type="presParOf" srcId="{9ACFFDA3-D681-4B58-8F39-A5B2496E1EF2}" destId="{1D5BFAF0-88F2-459E-9264-64E389F3DF0A}" srcOrd="2" destOrd="0" presId="urn:microsoft.com/office/officeart/2018/2/layout/IconVerticalSolidList"/>
    <dgm:cxn modelId="{73641894-BD4F-4FDB-A0D1-FB7489C56C9A}" type="presParOf" srcId="{9ACFFDA3-D681-4B58-8F39-A5B2496E1EF2}" destId="{A855E3F0-0AA5-4942-87E7-7CE8A2D12DA2}" srcOrd="3" destOrd="0" presId="urn:microsoft.com/office/officeart/2018/2/layout/IconVerticalSolidList"/>
    <dgm:cxn modelId="{7F1720A0-F3C1-4841-85EF-3B06C79FA7B5}" type="presParOf" srcId="{5CD6C04A-F739-4A6F-8AE0-3EFC7DBD7579}" destId="{93B1E273-A680-4C52-9EEC-979C8E7CC9C8}" srcOrd="1" destOrd="0" presId="urn:microsoft.com/office/officeart/2018/2/layout/IconVerticalSolidList"/>
    <dgm:cxn modelId="{0353B8FA-1EFF-4962-AFF4-FC2A06A2F7A7}" type="presParOf" srcId="{5CD6C04A-F739-4A6F-8AE0-3EFC7DBD7579}" destId="{27499C91-1A06-4815-A432-84DC2DAA77C4}" srcOrd="2" destOrd="0" presId="urn:microsoft.com/office/officeart/2018/2/layout/IconVerticalSolidList"/>
    <dgm:cxn modelId="{FFF5C4EC-3AE4-4805-939D-8DAABFB4154F}" type="presParOf" srcId="{27499C91-1A06-4815-A432-84DC2DAA77C4}" destId="{571859C6-DAFB-4969-BC3F-435659463FEB}" srcOrd="0" destOrd="0" presId="urn:microsoft.com/office/officeart/2018/2/layout/IconVerticalSolidList"/>
    <dgm:cxn modelId="{9A52249B-053C-432E-8BDD-D4774AEC9BB3}" type="presParOf" srcId="{27499C91-1A06-4815-A432-84DC2DAA77C4}" destId="{7D02EC11-E9B0-4166-A6B5-99684321443E}" srcOrd="1" destOrd="0" presId="urn:microsoft.com/office/officeart/2018/2/layout/IconVerticalSolidList"/>
    <dgm:cxn modelId="{D6821A80-8910-42A6-8E22-F7EE440CA6D3}" type="presParOf" srcId="{27499C91-1A06-4815-A432-84DC2DAA77C4}" destId="{371076ED-5AF3-4901-8E5E-A3D2FD417E7D}" srcOrd="2" destOrd="0" presId="urn:microsoft.com/office/officeart/2018/2/layout/IconVerticalSolidList"/>
    <dgm:cxn modelId="{895E494C-A49D-4AFE-9B35-DEB423AAF0F5}" type="presParOf" srcId="{27499C91-1A06-4815-A432-84DC2DAA77C4}" destId="{320F83C5-8A89-46AC-A164-93CD432B8832}" srcOrd="3" destOrd="0" presId="urn:microsoft.com/office/officeart/2018/2/layout/IconVerticalSolidList"/>
    <dgm:cxn modelId="{DC9DB7A8-3DC5-4F9B-9136-3019D6F3F19F}" type="presParOf" srcId="{5CD6C04A-F739-4A6F-8AE0-3EFC7DBD7579}" destId="{28B416B6-6809-4FF3-97AD-5DCB05391083}" srcOrd="3" destOrd="0" presId="urn:microsoft.com/office/officeart/2018/2/layout/IconVerticalSolidList"/>
    <dgm:cxn modelId="{C0F16946-A7F9-4F1E-8F39-6F02E15D10F4}" type="presParOf" srcId="{5CD6C04A-F739-4A6F-8AE0-3EFC7DBD7579}" destId="{34B1B72F-6A73-4AD6-8642-C746358C3374}" srcOrd="4" destOrd="0" presId="urn:microsoft.com/office/officeart/2018/2/layout/IconVerticalSolidList"/>
    <dgm:cxn modelId="{833E50B7-5434-4846-97C9-B4B5E5A0E87D}" type="presParOf" srcId="{34B1B72F-6A73-4AD6-8642-C746358C3374}" destId="{6D489192-68C3-4A38-9C97-CDA39EC9A91F}" srcOrd="0" destOrd="0" presId="urn:microsoft.com/office/officeart/2018/2/layout/IconVerticalSolidList"/>
    <dgm:cxn modelId="{8B4A8029-1933-4AD9-8E4B-81D9E81AE626}" type="presParOf" srcId="{34B1B72F-6A73-4AD6-8642-C746358C3374}" destId="{FB0DDF9A-149E-4BE9-ABFB-27F0BB7478AD}" srcOrd="1" destOrd="0" presId="urn:microsoft.com/office/officeart/2018/2/layout/IconVerticalSolidList"/>
    <dgm:cxn modelId="{43B2E4F0-3B34-430B-8D3B-27D212115242}" type="presParOf" srcId="{34B1B72F-6A73-4AD6-8642-C746358C3374}" destId="{1FAE3FA4-BB65-4750-A88C-0346BDC04B48}" srcOrd="2" destOrd="0" presId="urn:microsoft.com/office/officeart/2018/2/layout/IconVerticalSolidList"/>
    <dgm:cxn modelId="{1BFB1204-2A55-4908-B4D0-08BCC7017FFA}" type="presParOf" srcId="{34B1B72F-6A73-4AD6-8642-C746358C3374}" destId="{CA910C4A-899C-4564-9A58-BC1B0B77053F}" srcOrd="3" destOrd="0" presId="urn:microsoft.com/office/officeart/2018/2/layout/IconVerticalSolidList"/>
    <dgm:cxn modelId="{754E0AB5-20AB-4568-A9BD-DDB917C73DC3}" type="presParOf" srcId="{5CD6C04A-F739-4A6F-8AE0-3EFC7DBD7579}" destId="{C29031BC-BB7A-43CC-BCAD-28E44F4FC3F0}" srcOrd="5" destOrd="0" presId="urn:microsoft.com/office/officeart/2018/2/layout/IconVerticalSolidList"/>
    <dgm:cxn modelId="{AE5F3602-FBEE-4BA9-A47C-E1B2139203F9}" type="presParOf" srcId="{5CD6C04A-F739-4A6F-8AE0-3EFC7DBD7579}" destId="{4EB93555-A732-4CC4-A9D3-587C0A35082D}" srcOrd="6" destOrd="0" presId="urn:microsoft.com/office/officeart/2018/2/layout/IconVerticalSolidList"/>
    <dgm:cxn modelId="{2DC26A07-CFD2-4EB3-B0F6-BF4C5A317A7C}" type="presParOf" srcId="{4EB93555-A732-4CC4-A9D3-587C0A35082D}" destId="{573A483D-0274-4F0B-8C14-52CDAD34282A}" srcOrd="0" destOrd="0" presId="urn:microsoft.com/office/officeart/2018/2/layout/IconVerticalSolidList"/>
    <dgm:cxn modelId="{4039CE6C-93EE-48CB-B5BF-D4F27966D2D6}" type="presParOf" srcId="{4EB93555-A732-4CC4-A9D3-587C0A35082D}" destId="{507253BF-9070-4BF7-A45F-97BF7F9F931C}" srcOrd="1" destOrd="0" presId="urn:microsoft.com/office/officeart/2018/2/layout/IconVerticalSolidList"/>
    <dgm:cxn modelId="{D28DF1FA-4436-4B04-88B5-39CBE0E25870}" type="presParOf" srcId="{4EB93555-A732-4CC4-A9D3-587C0A35082D}" destId="{D8749C50-BBBC-4201-B49C-8EBB3A8BFC68}" srcOrd="2" destOrd="0" presId="urn:microsoft.com/office/officeart/2018/2/layout/IconVerticalSolidList"/>
    <dgm:cxn modelId="{17E9920B-D458-413B-8C82-DEDCA0DF2655}" type="presParOf" srcId="{4EB93555-A732-4CC4-A9D3-587C0A35082D}" destId="{7A3E6041-FBAB-415C-97E3-3E3DDD24CC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DAE3C8-0689-4020-B6B9-626108D0755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5D0865E-453D-4C6C-9C1D-ECB1C04C400C}">
      <dgm:prSet/>
      <dgm:spPr/>
      <dgm:t>
        <a:bodyPr/>
        <a:lstStyle/>
        <a:p>
          <a:r>
            <a:rPr lang="en-US"/>
            <a:t>It is an advanced version of Moving average</a:t>
          </a:r>
          <a:endParaRPr lang="en-NZ"/>
        </a:p>
      </dgm:t>
    </dgm:pt>
    <dgm:pt modelId="{E917BFB6-69C5-4AB6-AC2A-A6D718E6A8A4}" type="parTrans" cxnId="{7AE5C2FF-16BD-49C4-936A-79487DB38234}">
      <dgm:prSet/>
      <dgm:spPr/>
      <dgm:t>
        <a:bodyPr/>
        <a:lstStyle/>
        <a:p>
          <a:endParaRPr lang="en-US"/>
        </a:p>
      </dgm:t>
    </dgm:pt>
    <dgm:pt modelId="{D536A11A-0D4A-4669-BF3C-A114FF354596}" type="sibTrans" cxnId="{7AE5C2FF-16BD-49C4-936A-79487DB38234}">
      <dgm:prSet/>
      <dgm:spPr/>
      <dgm:t>
        <a:bodyPr/>
        <a:lstStyle/>
        <a:p>
          <a:endParaRPr lang="en-US"/>
        </a:p>
      </dgm:t>
    </dgm:pt>
    <dgm:pt modelId="{521E35D9-A33B-42FA-8312-6F93C4193CFC}">
      <dgm:prSet/>
      <dgm:spPr/>
      <dgm:t>
        <a:bodyPr/>
        <a:lstStyle/>
        <a:p>
          <a:r>
            <a:rPr lang="en-US"/>
            <a:t>The underlying principle of exponential smoothing is to apply weights to the forecasted values such that the recent values are given more weights, and as we go further in the past, the weights are decreased exponentially.</a:t>
          </a:r>
          <a:endParaRPr lang="en-NZ"/>
        </a:p>
      </dgm:t>
    </dgm:pt>
    <dgm:pt modelId="{9EB6BA64-AE4E-42C9-AC67-8B3C63010BF9}" type="parTrans" cxnId="{F01F391F-6262-4B7A-9F97-2BBB6C4C1F05}">
      <dgm:prSet/>
      <dgm:spPr/>
      <dgm:t>
        <a:bodyPr/>
        <a:lstStyle/>
        <a:p>
          <a:endParaRPr lang="en-US"/>
        </a:p>
      </dgm:t>
    </dgm:pt>
    <dgm:pt modelId="{0609CE4A-9A9A-4EDE-9C47-C7A6669FD79A}" type="sibTrans" cxnId="{F01F391F-6262-4B7A-9F97-2BBB6C4C1F05}">
      <dgm:prSet/>
      <dgm:spPr/>
      <dgm:t>
        <a:bodyPr/>
        <a:lstStyle/>
        <a:p>
          <a:endParaRPr lang="en-US"/>
        </a:p>
      </dgm:t>
    </dgm:pt>
    <dgm:pt modelId="{A1204A4A-B9DA-4ADC-8A35-30DB1280E646}">
      <dgm:prSet/>
      <dgm:spPr/>
      <dgm:t>
        <a:bodyPr/>
        <a:lstStyle/>
        <a:p>
          <a:r>
            <a:rPr lang="en-US"/>
            <a:t>Recent past is more important than further past.</a:t>
          </a:r>
          <a:endParaRPr lang="en-NZ"/>
        </a:p>
      </dgm:t>
    </dgm:pt>
    <dgm:pt modelId="{82BC0D21-99C3-453B-BC3D-6EBBF0C44209}" type="parTrans" cxnId="{4EE2FD2C-EB41-4755-8ECA-86DA30F2E569}">
      <dgm:prSet/>
      <dgm:spPr/>
      <dgm:t>
        <a:bodyPr/>
        <a:lstStyle/>
        <a:p>
          <a:endParaRPr lang="en-US"/>
        </a:p>
      </dgm:t>
    </dgm:pt>
    <dgm:pt modelId="{B71DB51D-C210-4391-84D3-EE3BA22295A8}" type="sibTrans" cxnId="{4EE2FD2C-EB41-4755-8ECA-86DA30F2E569}">
      <dgm:prSet/>
      <dgm:spPr/>
      <dgm:t>
        <a:bodyPr/>
        <a:lstStyle/>
        <a:p>
          <a:endParaRPr lang="en-US"/>
        </a:p>
      </dgm:t>
    </dgm:pt>
    <dgm:pt modelId="{62DF4C8D-B210-49A1-82CA-35C6A88126AA}">
      <dgm:prSet/>
      <dgm:spPr/>
      <dgm:t>
        <a:bodyPr/>
        <a:lstStyle/>
        <a:p>
          <a:r>
            <a:rPr lang="en-US"/>
            <a:t>The exponential functions whose exponent factor is called Alpha α, is used to assign weights to the values of the past and then the average is taken. This smoothens the time series and hence the name exponential smoothing.</a:t>
          </a:r>
        </a:p>
      </dgm:t>
    </dgm:pt>
    <dgm:pt modelId="{A73B204E-FFC7-421C-8F2A-04285BA8BFB7}" type="parTrans" cxnId="{189A92F9-696D-4D25-AE36-EE9ECF500B20}">
      <dgm:prSet/>
      <dgm:spPr/>
      <dgm:t>
        <a:bodyPr/>
        <a:lstStyle/>
        <a:p>
          <a:endParaRPr lang="en-US"/>
        </a:p>
      </dgm:t>
    </dgm:pt>
    <dgm:pt modelId="{A6140DB9-F11A-4C4B-8836-737A28863885}" type="sibTrans" cxnId="{189A92F9-696D-4D25-AE36-EE9ECF500B20}">
      <dgm:prSet/>
      <dgm:spPr/>
      <dgm:t>
        <a:bodyPr/>
        <a:lstStyle/>
        <a:p>
          <a:endParaRPr lang="en-US"/>
        </a:p>
      </dgm:t>
    </dgm:pt>
    <dgm:pt modelId="{5CD6C04A-F739-4A6F-8AE0-3EFC7DBD7579}" type="pres">
      <dgm:prSet presAssocID="{49DAE3C8-0689-4020-B6B9-626108D07558}" presName="root" presStyleCnt="0">
        <dgm:presLayoutVars>
          <dgm:dir/>
          <dgm:resizeHandles val="exact"/>
        </dgm:presLayoutVars>
      </dgm:prSet>
      <dgm:spPr/>
    </dgm:pt>
    <dgm:pt modelId="{9ACFFDA3-D681-4B58-8F39-A5B2496E1EF2}" type="pres">
      <dgm:prSet presAssocID="{C5D0865E-453D-4C6C-9C1D-ECB1C04C400C}" presName="compNode" presStyleCnt="0"/>
      <dgm:spPr/>
    </dgm:pt>
    <dgm:pt modelId="{9583C2DC-5F30-4AB6-A57B-EA6CDA0F4F2A}" type="pres">
      <dgm:prSet presAssocID="{C5D0865E-453D-4C6C-9C1D-ECB1C04C400C}" presName="bgRect" presStyleLbl="bgShp" presStyleIdx="0" presStyleCnt="4"/>
      <dgm:spPr/>
    </dgm:pt>
    <dgm:pt modelId="{CF67ED7B-8538-4906-856F-C99692E9F0C7}" type="pres">
      <dgm:prSet presAssocID="{C5D0865E-453D-4C6C-9C1D-ECB1C04C40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D5BFAF0-88F2-459E-9264-64E389F3DF0A}" type="pres">
      <dgm:prSet presAssocID="{C5D0865E-453D-4C6C-9C1D-ECB1C04C400C}" presName="spaceRect" presStyleCnt="0"/>
      <dgm:spPr/>
    </dgm:pt>
    <dgm:pt modelId="{A855E3F0-0AA5-4942-87E7-7CE8A2D12DA2}" type="pres">
      <dgm:prSet presAssocID="{C5D0865E-453D-4C6C-9C1D-ECB1C04C400C}" presName="parTx" presStyleLbl="revTx" presStyleIdx="0" presStyleCnt="4">
        <dgm:presLayoutVars>
          <dgm:chMax val="0"/>
          <dgm:chPref val="0"/>
        </dgm:presLayoutVars>
      </dgm:prSet>
      <dgm:spPr/>
    </dgm:pt>
    <dgm:pt modelId="{93B1E273-A680-4C52-9EEC-979C8E7CC9C8}" type="pres">
      <dgm:prSet presAssocID="{D536A11A-0D4A-4669-BF3C-A114FF354596}" presName="sibTrans" presStyleCnt="0"/>
      <dgm:spPr/>
    </dgm:pt>
    <dgm:pt modelId="{27499C91-1A06-4815-A432-84DC2DAA77C4}" type="pres">
      <dgm:prSet presAssocID="{521E35D9-A33B-42FA-8312-6F93C4193CFC}" presName="compNode" presStyleCnt="0"/>
      <dgm:spPr/>
    </dgm:pt>
    <dgm:pt modelId="{571859C6-DAFB-4969-BC3F-435659463FEB}" type="pres">
      <dgm:prSet presAssocID="{521E35D9-A33B-42FA-8312-6F93C4193CFC}" presName="bgRect" presStyleLbl="bgShp" presStyleIdx="1" presStyleCnt="4"/>
      <dgm:spPr/>
    </dgm:pt>
    <dgm:pt modelId="{7D02EC11-E9B0-4166-A6B5-99684321443E}" type="pres">
      <dgm:prSet presAssocID="{521E35D9-A33B-42FA-8312-6F93C419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371076ED-5AF3-4901-8E5E-A3D2FD417E7D}" type="pres">
      <dgm:prSet presAssocID="{521E35D9-A33B-42FA-8312-6F93C4193CFC}" presName="spaceRect" presStyleCnt="0"/>
      <dgm:spPr/>
    </dgm:pt>
    <dgm:pt modelId="{320F83C5-8A89-46AC-A164-93CD432B8832}" type="pres">
      <dgm:prSet presAssocID="{521E35D9-A33B-42FA-8312-6F93C4193CFC}" presName="parTx" presStyleLbl="revTx" presStyleIdx="1" presStyleCnt="4">
        <dgm:presLayoutVars>
          <dgm:chMax val="0"/>
          <dgm:chPref val="0"/>
        </dgm:presLayoutVars>
      </dgm:prSet>
      <dgm:spPr/>
    </dgm:pt>
    <dgm:pt modelId="{28B416B6-6809-4FF3-97AD-5DCB05391083}" type="pres">
      <dgm:prSet presAssocID="{0609CE4A-9A9A-4EDE-9C47-C7A6669FD79A}" presName="sibTrans" presStyleCnt="0"/>
      <dgm:spPr/>
    </dgm:pt>
    <dgm:pt modelId="{34B1B72F-6A73-4AD6-8642-C746358C3374}" type="pres">
      <dgm:prSet presAssocID="{A1204A4A-B9DA-4ADC-8A35-30DB1280E646}" presName="compNode" presStyleCnt="0"/>
      <dgm:spPr/>
    </dgm:pt>
    <dgm:pt modelId="{6D489192-68C3-4A38-9C97-CDA39EC9A91F}" type="pres">
      <dgm:prSet presAssocID="{A1204A4A-B9DA-4ADC-8A35-30DB1280E646}" presName="bgRect" presStyleLbl="bgShp" presStyleIdx="2" presStyleCnt="4"/>
      <dgm:spPr/>
    </dgm:pt>
    <dgm:pt modelId="{FB0DDF9A-149E-4BE9-ABFB-27F0BB7478AD}" type="pres">
      <dgm:prSet presAssocID="{A1204A4A-B9DA-4ADC-8A35-30DB1280E6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wn"/>
        </a:ext>
      </dgm:extLst>
    </dgm:pt>
    <dgm:pt modelId="{1FAE3FA4-BB65-4750-A88C-0346BDC04B48}" type="pres">
      <dgm:prSet presAssocID="{A1204A4A-B9DA-4ADC-8A35-30DB1280E646}" presName="spaceRect" presStyleCnt="0"/>
      <dgm:spPr/>
    </dgm:pt>
    <dgm:pt modelId="{CA910C4A-899C-4564-9A58-BC1B0B77053F}" type="pres">
      <dgm:prSet presAssocID="{A1204A4A-B9DA-4ADC-8A35-30DB1280E646}" presName="parTx" presStyleLbl="revTx" presStyleIdx="2" presStyleCnt="4">
        <dgm:presLayoutVars>
          <dgm:chMax val="0"/>
          <dgm:chPref val="0"/>
        </dgm:presLayoutVars>
      </dgm:prSet>
      <dgm:spPr/>
    </dgm:pt>
    <dgm:pt modelId="{C29031BC-BB7A-43CC-BCAD-28E44F4FC3F0}" type="pres">
      <dgm:prSet presAssocID="{B71DB51D-C210-4391-84D3-EE3BA22295A8}" presName="sibTrans" presStyleCnt="0"/>
      <dgm:spPr/>
    </dgm:pt>
    <dgm:pt modelId="{4EB93555-A732-4CC4-A9D3-587C0A35082D}" type="pres">
      <dgm:prSet presAssocID="{62DF4C8D-B210-49A1-82CA-35C6A88126AA}" presName="compNode" presStyleCnt="0"/>
      <dgm:spPr/>
    </dgm:pt>
    <dgm:pt modelId="{573A483D-0274-4F0B-8C14-52CDAD34282A}" type="pres">
      <dgm:prSet presAssocID="{62DF4C8D-B210-49A1-82CA-35C6A88126AA}" presName="bgRect" presStyleLbl="bgShp" presStyleIdx="3" presStyleCnt="4"/>
      <dgm:spPr/>
    </dgm:pt>
    <dgm:pt modelId="{507253BF-9070-4BF7-A45F-97BF7F9F931C}" type="pres">
      <dgm:prSet presAssocID="{62DF4C8D-B210-49A1-82CA-35C6A88126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wn"/>
        </a:ext>
      </dgm:extLst>
    </dgm:pt>
    <dgm:pt modelId="{D8749C50-BBBC-4201-B49C-8EBB3A8BFC68}" type="pres">
      <dgm:prSet presAssocID="{62DF4C8D-B210-49A1-82CA-35C6A88126AA}" presName="spaceRect" presStyleCnt="0"/>
      <dgm:spPr/>
    </dgm:pt>
    <dgm:pt modelId="{7A3E6041-FBAB-415C-97E3-3E3DDD24CCBB}" type="pres">
      <dgm:prSet presAssocID="{62DF4C8D-B210-49A1-82CA-35C6A88126AA}" presName="parTx" presStyleLbl="revTx" presStyleIdx="3" presStyleCnt="4">
        <dgm:presLayoutVars>
          <dgm:chMax val="0"/>
          <dgm:chPref val="0"/>
        </dgm:presLayoutVars>
      </dgm:prSet>
      <dgm:spPr/>
    </dgm:pt>
  </dgm:ptLst>
  <dgm:cxnLst>
    <dgm:cxn modelId="{F01F391F-6262-4B7A-9F97-2BBB6C4C1F05}" srcId="{49DAE3C8-0689-4020-B6B9-626108D07558}" destId="{521E35D9-A33B-42FA-8312-6F93C4193CFC}" srcOrd="1" destOrd="0" parTransId="{9EB6BA64-AE4E-42C9-AC67-8B3C63010BF9}" sibTransId="{0609CE4A-9A9A-4EDE-9C47-C7A6669FD79A}"/>
    <dgm:cxn modelId="{4EE2FD2C-EB41-4755-8ECA-86DA30F2E569}" srcId="{49DAE3C8-0689-4020-B6B9-626108D07558}" destId="{A1204A4A-B9DA-4ADC-8A35-30DB1280E646}" srcOrd="2" destOrd="0" parTransId="{82BC0D21-99C3-453B-BC3D-6EBBF0C44209}" sibTransId="{B71DB51D-C210-4391-84D3-EE3BA22295A8}"/>
    <dgm:cxn modelId="{CA8CB859-D559-45DB-9BF1-2AAE5344B98E}" type="presOf" srcId="{A1204A4A-B9DA-4ADC-8A35-30DB1280E646}" destId="{CA910C4A-899C-4564-9A58-BC1B0B77053F}" srcOrd="0" destOrd="0" presId="urn:microsoft.com/office/officeart/2018/2/layout/IconVerticalSolidList"/>
    <dgm:cxn modelId="{302FC77B-02C4-4120-A3AA-91A9BE5E25FE}" type="presOf" srcId="{521E35D9-A33B-42FA-8312-6F93C4193CFC}" destId="{320F83C5-8A89-46AC-A164-93CD432B8832}" srcOrd="0" destOrd="0" presId="urn:microsoft.com/office/officeart/2018/2/layout/IconVerticalSolidList"/>
    <dgm:cxn modelId="{C56606B6-1992-4AE5-9505-0C65953FCD1B}" type="presOf" srcId="{49DAE3C8-0689-4020-B6B9-626108D07558}" destId="{5CD6C04A-F739-4A6F-8AE0-3EFC7DBD7579}" srcOrd="0" destOrd="0" presId="urn:microsoft.com/office/officeart/2018/2/layout/IconVerticalSolidList"/>
    <dgm:cxn modelId="{C6FD2FE0-AF9D-4DFA-9335-45371288966C}" type="presOf" srcId="{62DF4C8D-B210-49A1-82CA-35C6A88126AA}" destId="{7A3E6041-FBAB-415C-97E3-3E3DDD24CCBB}" srcOrd="0" destOrd="0" presId="urn:microsoft.com/office/officeart/2018/2/layout/IconVerticalSolidList"/>
    <dgm:cxn modelId="{8B077EF4-600E-4DD0-82A7-CE67228CC4AF}" type="presOf" srcId="{C5D0865E-453D-4C6C-9C1D-ECB1C04C400C}" destId="{A855E3F0-0AA5-4942-87E7-7CE8A2D12DA2}" srcOrd="0" destOrd="0" presId="urn:microsoft.com/office/officeart/2018/2/layout/IconVerticalSolidList"/>
    <dgm:cxn modelId="{189A92F9-696D-4D25-AE36-EE9ECF500B20}" srcId="{49DAE3C8-0689-4020-B6B9-626108D07558}" destId="{62DF4C8D-B210-49A1-82CA-35C6A88126AA}" srcOrd="3" destOrd="0" parTransId="{A73B204E-FFC7-421C-8F2A-04285BA8BFB7}" sibTransId="{A6140DB9-F11A-4C4B-8836-737A28863885}"/>
    <dgm:cxn modelId="{7AE5C2FF-16BD-49C4-936A-79487DB38234}" srcId="{49DAE3C8-0689-4020-B6B9-626108D07558}" destId="{C5D0865E-453D-4C6C-9C1D-ECB1C04C400C}" srcOrd="0" destOrd="0" parTransId="{E917BFB6-69C5-4AB6-AC2A-A6D718E6A8A4}" sibTransId="{D536A11A-0D4A-4669-BF3C-A114FF354596}"/>
    <dgm:cxn modelId="{660BE7FF-6C1D-40BA-89F3-1CD47BFDFBE4}" type="presParOf" srcId="{5CD6C04A-F739-4A6F-8AE0-3EFC7DBD7579}" destId="{9ACFFDA3-D681-4B58-8F39-A5B2496E1EF2}" srcOrd="0" destOrd="0" presId="urn:microsoft.com/office/officeart/2018/2/layout/IconVerticalSolidList"/>
    <dgm:cxn modelId="{DC1436B6-5CBD-4761-B7A8-8A24D59695B2}" type="presParOf" srcId="{9ACFFDA3-D681-4B58-8F39-A5B2496E1EF2}" destId="{9583C2DC-5F30-4AB6-A57B-EA6CDA0F4F2A}" srcOrd="0" destOrd="0" presId="urn:microsoft.com/office/officeart/2018/2/layout/IconVerticalSolidList"/>
    <dgm:cxn modelId="{C6DBC536-FD38-40CD-BFFA-35C10E565549}" type="presParOf" srcId="{9ACFFDA3-D681-4B58-8F39-A5B2496E1EF2}" destId="{CF67ED7B-8538-4906-856F-C99692E9F0C7}" srcOrd="1" destOrd="0" presId="urn:microsoft.com/office/officeart/2018/2/layout/IconVerticalSolidList"/>
    <dgm:cxn modelId="{5659BF88-7498-4A78-BBC7-6F8F4AB65425}" type="presParOf" srcId="{9ACFFDA3-D681-4B58-8F39-A5B2496E1EF2}" destId="{1D5BFAF0-88F2-459E-9264-64E389F3DF0A}" srcOrd="2" destOrd="0" presId="urn:microsoft.com/office/officeart/2018/2/layout/IconVerticalSolidList"/>
    <dgm:cxn modelId="{73641894-BD4F-4FDB-A0D1-FB7489C56C9A}" type="presParOf" srcId="{9ACFFDA3-D681-4B58-8F39-A5B2496E1EF2}" destId="{A855E3F0-0AA5-4942-87E7-7CE8A2D12DA2}" srcOrd="3" destOrd="0" presId="urn:microsoft.com/office/officeart/2018/2/layout/IconVerticalSolidList"/>
    <dgm:cxn modelId="{7F1720A0-F3C1-4841-85EF-3B06C79FA7B5}" type="presParOf" srcId="{5CD6C04A-F739-4A6F-8AE0-3EFC7DBD7579}" destId="{93B1E273-A680-4C52-9EEC-979C8E7CC9C8}" srcOrd="1" destOrd="0" presId="urn:microsoft.com/office/officeart/2018/2/layout/IconVerticalSolidList"/>
    <dgm:cxn modelId="{0353B8FA-1EFF-4962-AFF4-FC2A06A2F7A7}" type="presParOf" srcId="{5CD6C04A-F739-4A6F-8AE0-3EFC7DBD7579}" destId="{27499C91-1A06-4815-A432-84DC2DAA77C4}" srcOrd="2" destOrd="0" presId="urn:microsoft.com/office/officeart/2018/2/layout/IconVerticalSolidList"/>
    <dgm:cxn modelId="{FFF5C4EC-3AE4-4805-939D-8DAABFB4154F}" type="presParOf" srcId="{27499C91-1A06-4815-A432-84DC2DAA77C4}" destId="{571859C6-DAFB-4969-BC3F-435659463FEB}" srcOrd="0" destOrd="0" presId="urn:microsoft.com/office/officeart/2018/2/layout/IconVerticalSolidList"/>
    <dgm:cxn modelId="{9A52249B-053C-432E-8BDD-D4774AEC9BB3}" type="presParOf" srcId="{27499C91-1A06-4815-A432-84DC2DAA77C4}" destId="{7D02EC11-E9B0-4166-A6B5-99684321443E}" srcOrd="1" destOrd="0" presId="urn:microsoft.com/office/officeart/2018/2/layout/IconVerticalSolidList"/>
    <dgm:cxn modelId="{D6821A80-8910-42A6-8E22-F7EE440CA6D3}" type="presParOf" srcId="{27499C91-1A06-4815-A432-84DC2DAA77C4}" destId="{371076ED-5AF3-4901-8E5E-A3D2FD417E7D}" srcOrd="2" destOrd="0" presId="urn:microsoft.com/office/officeart/2018/2/layout/IconVerticalSolidList"/>
    <dgm:cxn modelId="{895E494C-A49D-4AFE-9B35-DEB423AAF0F5}" type="presParOf" srcId="{27499C91-1A06-4815-A432-84DC2DAA77C4}" destId="{320F83C5-8A89-46AC-A164-93CD432B8832}" srcOrd="3" destOrd="0" presId="urn:microsoft.com/office/officeart/2018/2/layout/IconVerticalSolidList"/>
    <dgm:cxn modelId="{DC9DB7A8-3DC5-4F9B-9136-3019D6F3F19F}" type="presParOf" srcId="{5CD6C04A-F739-4A6F-8AE0-3EFC7DBD7579}" destId="{28B416B6-6809-4FF3-97AD-5DCB05391083}" srcOrd="3" destOrd="0" presId="urn:microsoft.com/office/officeart/2018/2/layout/IconVerticalSolidList"/>
    <dgm:cxn modelId="{C0F16946-A7F9-4F1E-8F39-6F02E15D10F4}" type="presParOf" srcId="{5CD6C04A-F739-4A6F-8AE0-3EFC7DBD7579}" destId="{34B1B72F-6A73-4AD6-8642-C746358C3374}" srcOrd="4" destOrd="0" presId="urn:microsoft.com/office/officeart/2018/2/layout/IconVerticalSolidList"/>
    <dgm:cxn modelId="{833E50B7-5434-4846-97C9-B4B5E5A0E87D}" type="presParOf" srcId="{34B1B72F-6A73-4AD6-8642-C746358C3374}" destId="{6D489192-68C3-4A38-9C97-CDA39EC9A91F}" srcOrd="0" destOrd="0" presId="urn:microsoft.com/office/officeart/2018/2/layout/IconVerticalSolidList"/>
    <dgm:cxn modelId="{8B4A8029-1933-4AD9-8E4B-81D9E81AE626}" type="presParOf" srcId="{34B1B72F-6A73-4AD6-8642-C746358C3374}" destId="{FB0DDF9A-149E-4BE9-ABFB-27F0BB7478AD}" srcOrd="1" destOrd="0" presId="urn:microsoft.com/office/officeart/2018/2/layout/IconVerticalSolidList"/>
    <dgm:cxn modelId="{43B2E4F0-3B34-430B-8D3B-27D212115242}" type="presParOf" srcId="{34B1B72F-6A73-4AD6-8642-C746358C3374}" destId="{1FAE3FA4-BB65-4750-A88C-0346BDC04B48}" srcOrd="2" destOrd="0" presId="urn:microsoft.com/office/officeart/2018/2/layout/IconVerticalSolidList"/>
    <dgm:cxn modelId="{1BFB1204-2A55-4908-B4D0-08BCC7017FFA}" type="presParOf" srcId="{34B1B72F-6A73-4AD6-8642-C746358C3374}" destId="{CA910C4A-899C-4564-9A58-BC1B0B77053F}" srcOrd="3" destOrd="0" presId="urn:microsoft.com/office/officeart/2018/2/layout/IconVerticalSolidList"/>
    <dgm:cxn modelId="{754E0AB5-20AB-4568-A9BD-DDB917C73DC3}" type="presParOf" srcId="{5CD6C04A-F739-4A6F-8AE0-3EFC7DBD7579}" destId="{C29031BC-BB7A-43CC-BCAD-28E44F4FC3F0}" srcOrd="5" destOrd="0" presId="urn:microsoft.com/office/officeart/2018/2/layout/IconVerticalSolidList"/>
    <dgm:cxn modelId="{AE5F3602-FBEE-4BA9-A47C-E1B2139203F9}" type="presParOf" srcId="{5CD6C04A-F739-4A6F-8AE0-3EFC7DBD7579}" destId="{4EB93555-A732-4CC4-A9D3-587C0A35082D}" srcOrd="6" destOrd="0" presId="urn:microsoft.com/office/officeart/2018/2/layout/IconVerticalSolidList"/>
    <dgm:cxn modelId="{2DC26A07-CFD2-4EB3-B0F6-BF4C5A317A7C}" type="presParOf" srcId="{4EB93555-A732-4CC4-A9D3-587C0A35082D}" destId="{573A483D-0274-4F0B-8C14-52CDAD34282A}" srcOrd="0" destOrd="0" presId="urn:microsoft.com/office/officeart/2018/2/layout/IconVerticalSolidList"/>
    <dgm:cxn modelId="{4039CE6C-93EE-48CB-B5BF-D4F27966D2D6}" type="presParOf" srcId="{4EB93555-A732-4CC4-A9D3-587C0A35082D}" destId="{507253BF-9070-4BF7-A45F-97BF7F9F931C}" srcOrd="1" destOrd="0" presId="urn:microsoft.com/office/officeart/2018/2/layout/IconVerticalSolidList"/>
    <dgm:cxn modelId="{D28DF1FA-4436-4B04-88B5-39CBE0E25870}" type="presParOf" srcId="{4EB93555-A732-4CC4-A9D3-587C0A35082D}" destId="{D8749C50-BBBC-4201-B49C-8EBB3A8BFC68}" srcOrd="2" destOrd="0" presId="urn:microsoft.com/office/officeart/2018/2/layout/IconVerticalSolidList"/>
    <dgm:cxn modelId="{17E9920B-D458-413B-8C82-DEDCA0DF2655}" type="presParOf" srcId="{4EB93555-A732-4CC4-A9D3-587C0A35082D}" destId="{7A3E6041-FBAB-415C-97E3-3E3DDD24CC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159CDF1-CEA0-4076-8836-D9A74D6B8D72}">
      <dgm:prSet/>
      <dgm:spPr/>
      <dgm:t>
        <a:bodyPr/>
        <a:lstStyle/>
        <a:p>
          <a:r>
            <a:rPr lang="en-US"/>
            <a:t>For restaurant visit forecasting this is a simplistic method, and we need to note that both Exponential smoothing and moving average are univariate time series</a:t>
          </a:r>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a:t>In case of a real-world business problem several factors would be ideally responsible and hence these are not a good choice for our problem</a:t>
          </a:r>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a:t>Also, it cannot be used when there is trend and seasonality in the data.</a:t>
          </a:r>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3">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3">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3">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9CDF1-CEA0-4076-8836-D9A74D6B8D72}">
      <dgm:prSet/>
      <dgm:spPr/>
      <dgm:t>
        <a:bodyPr/>
        <a:lstStyle/>
        <a:p>
          <a:r>
            <a:rPr lang="en-US" dirty="0"/>
            <a:t>The data as explored in EDA stage shows that there is a seasonality, although we do not know the season period.</a:t>
          </a:r>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dirty="0"/>
            <a:t>It is seen that there is a trend in our data, because for visitors each genre of food the mean values range between 10 and 100 visitors</a:t>
          </a:r>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dirty="0"/>
            <a:t>For Example, in each of the  category, long-term trend looks stable. There is an upward trend in  "Okonomiyaki" and "Creative Cuisine, while the popularity of "Asian" genre  is seen to be declining from 2016.</a:t>
          </a:r>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3">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3">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3">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1D0ACE-FA03-4D88-B027-77CC258B219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44FFB10-328F-4B53-A17C-9220D7181642}">
      <dgm:prSet/>
      <dgm:spPr/>
      <dgm:t>
        <a:bodyPr/>
        <a:lstStyle/>
        <a:p>
          <a:r>
            <a:rPr lang="en-US"/>
            <a:t>The project was made using the programming language </a:t>
          </a:r>
        </a:p>
      </dgm:t>
    </dgm:pt>
    <dgm:pt modelId="{E4DFD662-E73B-493D-9554-8C4B3CC503C6}" type="parTrans" cxnId="{A49E4F11-ECFA-4C1F-A3CA-28E083B86ED6}">
      <dgm:prSet/>
      <dgm:spPr/>
      <dgm:t>
        <a:bodyPr/>
        <a:lstStyle/>
        <a:p>
          <a:endParaRPr lang="en-US"/>
        </a:p>
      </dgm:t>
    </dgm:pt>
    <dgm:pt modelId="{77BF2A43-B10C-46F4-A924-C5D87143B8B5}" type="sibTrans" cxnId="{A49E4F11-ECFA-4C1F-A3CA-28E083B86ED6}">
      <dgm:prSet/>
      <dgm:spPr/>
      <dgm:t>
        <a:bodyPr/>
        <a:lstStyle/>
        <a:p>
          <a:endParaRPr lang="en-US"/>
        </a:p>
      </dgm:t>
    </dgm:pt>
    <dgm:pt modelId="{88041258-6721-47D8-AA90-DEBF6C3BD5D2}">
      <dgm:prSet/>
      <dgm:spPr/>
      <dgm:t>
        <a:bodyPr/>
        <a:lstStyle/>
        <a:p>
          <a:r>
            <a:rPr lang="en-US"/>
            <a:t>RStudio was used as a platform to code the project.</a:t>
          </a:r>
        </a:p>
      </dgm:t>
    </dgm:pt>
    <dgm:pt modelId="{97CB5C9F-00A8-4DB1-A170-EF3059844B29}" type="parTrans" cxnId="{3D37F8EA-1740-436B-8170-7668A38AC0B8}">
      <dgm:prSet/>
      <dgm:spPr/>
      <dgm:t>
        <a:bodyPr/>
        <a:lstStyle/>
        <a:p>
          <a:endParaRPr lang="en-US"/>
        </a:p>
      </dgm:t>
    </dgm:pt>
    <dgm:pt modelId="{B20D715B-7527-473D-A7BB-10E154FD4922}" type="sibTrans" cxnId="{3D37F8EA-1740-436B-8170-7668A38AC0B8}">
      <dgm:prSet/>
      <dgm:spPr/>
      <dgm:t>
        <a:bodyPr/>
        <a:lstStyle/>
        <a:p>
          <a:endParaRPr lang="en-US"/>
        </a:p>
      </dgm:t>
    </dgm:pt>
    <dgm:pt modelId="{417E8E01-5480-4AC0-B610-ABFE072F650D}" type="pres">
      <dgm:prSet presAssocID="{4C1D0ACE-FA03-4D88-B027-77CC258B219D}" presName="hierChild1" presStyleCnt="0">
        <dgm:presLayoutVars>
          <dgm:chPref val="1"/>
          <dgm:dir/>
          <dgm:animOne val="branch"/>
          <dgm:animLvl val="lvl"/>
          <dgm:resizeHandles/>
        </dgm:presLayoutVars>
      </dgm:prSet>
      <dgm:spPr/>
    </dgm:pt>
    <dgm:pt modelId="{9F8BE5A3-4667-4537-A254-4AF189A41E63}" type="pres">
      <dgm:prSet presAssocID="{B44FFB10-328F-4B53-A17C-9220D7181642}" presName="hierRoot1" presStyleCnt="0"/>
      <dgm:spPr/>
    </dgm:pt>
    <dgm:pt modelId="{C1FAE5A2-C429-4CA7-A119-E30CD3F0069E}" type="pres">
      <dgm:prSet presAssocID="{B44FFB10-328F-4B53-A17C-9220D7181642}" presName="composite" presStyleCnt="0"/>
      <dgm:spPr/>
    </dgm:pt>
    <dgm:pt modelId="{67C97918-0BAB-48E9-BADB-78119FADF929}" type="pres">
      <dgm:prSet presAssocID="{B44FFB10-328F-4B53-A17C-9220D7181642}" presName="background" presStyleLbl="node0" presStyleIdx="0" presStyleCnt="2"/>
      <dgm:spPr/>
    </dgm:pt>
    <dgm:pt modelId="{B77C159E-8DCE-4F65-B55E-783E35CD54FD}" type="pres">
      <dgm:prSet presAssocID="{B44FFB10-328F-4B53-A17C-9220D7181642}" presName="text" presStyleLbl="fgAcc0" presStyleIdx="0" presStyleCnt="2">
        <dgm:presLayoutVars>
          <dgm:chPref val="3"/>
        </dgm:presLayoutVars>
      </dgm:prSet>
      <dgm:spPr/>
    </dgm:pt>
    <dgm:pt modelId="{453CBEA0-03D2-493D-AC51-C28104DF6307}" type="pres">
      <dgm:prSet presAssocID="{B44FFB10-328F-4B53-A17C-9220D7181642}" presName="hierChild2" presStyleCnt="0"/>
      <dgm:spPr/>
    </dgm:pt>
    <dgm:pt modelId="{CE480BBD-E35C-4537-8BA1-59A60C655D12}" type="pres">
      <dgm:prSet presAssocID="{88041258-6721-47D8-AA90-DEBF6C3BD5D2}" presName="hierRoot1" presStyleCnt="0"/>
      <dgm:spPr/>
    </dgm:pt>
    <dgm:pt modelId="{CDB855C5-BB26-41E2-9B35-144F2309F074}" type="pres">
      <dgm:prSet presAssocID="{88041258-6721-47D8-AA90-DEBF6C3BD5D2}" presName="composite" presStyleCnt="0"/>
      <dgm:spPr/>
    </dgm:pt>
    <dgm:pt modelId="{464740D2-F784-46E9-AD6B-0D69A753FA1E}" type="pres">
      <dgm:prSet presAssocID="{88041258-6721-47D8-AA90-DEBF6C3BD5D2}" presName="background" presStyleLbl="node0" presStyleIdx="1" presStyleCnt="2"/>
      <dgm:spPr/>
    </dgm:pt>
    <dgm:pt modelId="{16C4C921-AF0B-4D42-A73D-3AE6B82C8839}" type="pres">
      <dgm:prSet presAssocID="{88041258-6721-47D8-AA90-DEBF6C3BD5D2}" presName="text" presStyleLbl="fgAcc0" presStyleIdx="1" presStyleCnt="2">
        <dgm:presLayoutVars>
          <dgm:chPref val="3"/>
        </dgm:presLayoutVars>
      </dgm:prSet>
      <dgm:spPr/>
    </dgm:pt>
    <dgm:pt modelId="{215104D6-5B2C-47F8-A88F-81737EF248C3}" type="pres">
      <dgm:prSet presAssocID="{88041258-6721-47D8-AA90-DEBF6C3BD5D2}" presName="hierChild2" presStyleCnt="0"/>
      <dgm:spPr/>
    </dgm:pt>
  </dgm:ptLst>
  <dgm:cxnLst>
    <dgm:cxn modelId="{A49E4F11-ECFA-4C1F-A3CA-28E083B86ED6}" srcId="{4C1D0ACE-FA03-4D88-B027-77CC258B219D}" destId="{B44FFB10-328F-4B53-A17C-9220D7181642}" srcOrd="0" destOrd="0" parTransId="{E4DFD662-E73B-493D-9554-8C4B3CC503C6}" sibTransId="{77BF2A43-B10C-46F4-A924-C5D87143B8B5}"/>
    <dgm:cxn modelId="{1B1EC32A-2533-42E2-BBF8-94A71324F20E}" type="presOf" srcId="{4C1D0ACE-FA03-4D88-B027-77CC258B219D}" destId="{417E8E01-5480-4AC0-B610-ABFE072F650D}" srcOrd="0" destOrd="0" presId="urn:microsoft.com/office/officeart/2005/8/layout/hierarchy1"/>
    <dgm:cxn modelId="{13CBB52E-0F9B-418C-ACCA-67B55C347666}" type="presOf" srcId="{88041258-6721-47D8-AA90-DEBF6C3BD5D2}" destId="{16C4C921-AF0B-4D42-A73D-3AE6B82C8839}" srcOrd="0" destOrd="0" presId="urn:microsoft.com/office/officeart/2005/8/layout/hierarchy1"/>
    <dgm:cxn modelId="{76B46CD5-1204-4E47-95C4-71EFFFC10956}" type="presOf" srcId="{B44FFB10-328F-4B53-A17C-9220D7181642}" destId="{B77C159E-8DCE-4F65-B55E-783E35CD54FD}" srcOrd="0" destOrd="0" presId="urn:microsoft.com/office/officeart/2005/8/layout/hierarchy1"/>
    <dgm:cxn modelId="{3D37F8EA-1740-436B-8170-7668A38AC0B8}" srcId="{4C1D0ACE-FA03-4D88-B027-77CC258B219D}" destId="{88041258-6721-47D8-AA90-DEBF6C3BD5D2}" srcOrd="1" destOrd="0" parTransId="{97CB5C9F-00A8-4DB1-A170-EF3059844B29}" sibTransId="{B20D715B-7527-473D-A7BB-10E154FD4922}"/>
    <dgm:cxn modelId="{0AE0F33D-490D-47CF-9143-1D5497EE37EC}" type="presParOf" srcId="{417E8E01-5480-4AC0-B610-ABFE072F650D}" destId="{9F8BE5A3-4667-4537-A254-4AF189A41E63}" srcOrd="0" destOrd="0" presId="urn:microsoft.com/office/officeart/2005/8/layout/hierarchy1"/>
    <dgm:cxn modelId="{EF586FC1-57EB-4BAC-A5BA-CC87F49429E8}" type="presParOf" srcId="{9F8BE5A3-4667-4537-A254-4AF189A41E63}" destId="{C1FAE5A2-C429-4CA7-A119-E30CD3F0069E}" srcOrd="0" destOrd="0" presId="urn:microsoft.com/office/officeart/2005/8/layout/hierarchy1"/>
    <dgm:cxn modelId="{8351149E-2661-41E5-9281-A6EC98EAA574}" type="presParOf" srcId="{C1FAE5A2-C429-4CA7-A119-E30CD3F0069E}" destId="{67C97918-0BAB-48E9-BADB-78119FADF929}" srcOrd="0" destOrd="0" presId="urn:microsoft.com/office/officeart/2005/8/layout/hierarchy1"/>
    <dgm:cxn modelId="{DFE0BAA2-9D88-4A12-AD02-7AF84B7D18C9}" type="presParOf" srcId="{C1FAE5A2-C429-4CA7-A119-E30CD3F0069E}" destId="{B77C159E-8DCE-4F65-B55E-783E35CD54FD}" srcOrd="1" destOrd="0" presId="urn:microsoft.com/office/officeart/2005/8/layout/hierarchy1"/>
    <dgm:cxn modelId="{D0DF748F-5AFA-4852-8BC5-75DF4F9DB7A4}" type="presParOf" srcId="{9F8BE5A3-4667-4537-A254-4AF189A41E63}" destId="{453CBEA0-03D2-493D-AC51-C28104DF6307}" srcOrd="1" destOrd="0" presId="urn:microsoft.com/office/officeart/2005/8/layout/hierarchy1"/>
    <dgm:cxn modelId="{FC532696-DBA3-4D6B-94E8-2B56B9FCBE59}" type="presParOf" srcId="{417E8E01-5480-4AC0-B610-ABFE072F650D}" destId="{CE480BBD-E35C-4537-8BA1-59A60C655D12}" srcOrd="1" destOrd="0" presId="urn:microsoft.com/office/officeart/2005/8/layout/hierarchy1"/>
    <dgm:cxn modelId="{E16284E5-140D-45E0-A2E1-B4AB1B47738B}" type="presParOf" srcId="{CE480BBD-E35C-4537-8BA1-59A60C655D12}" destId="{CDB855C5-BB26-41E2-9B35-144F2309F074}" srcOrd="0" destOrd="0" presId="urn:microsoft.com/office/officeart/2005/8/layout/hierarchy1"/>
    <dgm:cxn modelId="{83652B2D-4F2B-4CCA-8C87-AD6B08AA02E9}" type="presParOf" srcId="{CDB855C5-BB26-41E2-9B35-144F2309F074}" destId="{464740D2-F784-46E9-AD6B-0D69A753FA1E}" srcOrd="0" destOrd="0" presId="urn:microsoft.com/office/officeart/2005/8/layout/hierarchy1"/>
    <dgm:cxn modelId="{05A129A2-AF93-4F73-99BD-2AE703D06519}" type="presParOf" srcId="{CDB855C5-BB26-41E2-9B35-144F2309F074}" destId="{16C4C921-AF0B-4D42-A73D-3AE6B82C8839}" srcOrd="1" destOrd="0" presId="urn:microsoft.com/office/officeart/2005/8/layout/hierarchy1"/>
    <dgm:cxn modelId="{A26AB91C-0C49-46B4-B788-DFC27E2174E5}" type="presParOf" srcId="{CE480BBD-E35C-4537-8BA1-59A60C655D12}" destId="{215104D6-5B2C-47F8-A88F-81737EF248C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9CDF1-CEA0-4076-8836-D9A74D6B8D72}">
      <dgm:prSet/>
      <dgm:spPr/>
      <dgm:t>
        <a:bodyPr/>
        <a:lstStyle/>
        <a:p>
          <a:r>
            <a:rPr lang="en-US" dirty="0"/>
            <a:t>32 packages are used, and hence it takes long time just for installation</a:t>
          </a:r>
          <a:endParaRPr lang="en-NZ" dirty="0"/>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dirty="0"/>
            <a:t>Missing the steps of not removing NA values, led to non conclusive predictions</a:t>
          </a:r>
          <a:endParaRPr lang="en-NZ" dirty="0"/>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dirty="0"/>
            <a:t>Before choosing the correct time series model, we spent a lot of time just exploring the data, for which we needed to develop an intuition based on visual inspection.</a:t>
          </a:r>
          <a:endParaRPr lang="en-NZ" dirty="0"/>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F1106672-3C38-4D8D-BCF0-BE82EFDC0026}">
      <dgm:prSet/>
      <dgm:spPr/>
      <dgm:t>
        <a:bodyPr/>
        <a:lstStyle/>
        <a:p>
          <a:r>
            <a:rPr lang="en-US" dirty="0"/>
            <a:t>It was a challenge to learn the different kinds of analysis and use it in the project at the same time.</a:t>
          </a:r>
          <a:endParaRPr lang="en-NZ" dirty="0"/>
        </a:p>
      </dgm:t>
    </dgm:pt>
    <dgm:pt modelId="{FFA4F80B-4970-49D6-BAC8-7E876AE1A1F5}" type="parTrans" cxnId="{93CA3012-35A2-421B-AC3C-F537E10F6A80}">
      <dgm:prSet/>
      <dgm:spPr/>
      <dgm:t>
        <a:bodyPr/>
        <a:lstStyle/>
        <a:p>
          <a:endParaRPr lang="en-NZ"/>
        </a:p>
      </dgm:t>
    </dgm:pt>
    <dgm:pt modelId="{8661E9F8-FB9F-4F5F-A240-B23E096BB065}" type="sibTrans" cxnId="{93CA3012-35A2-421B-AC3C-F537E10F6A80}">
      <dgm:prSet/>
      <dgm:spPr/>
      <dgm:t>
        <a:bodyPr/>
        <a:lstStyle/>
        <a:p>
          <a:endParaRPr lang="en-NZ"/>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4" custLinFactNeighborX="-76" custLinFactNeighborY="-75565">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4">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4">
        <dgm:presLayoutVars>
          <dgm:chMax val="0"/>
          <dgm:bulletEnabled val="1"/>
        </dgm:presLayoutVars>
      </dgm:prSet>
      <dgm:spPr/>
    </dgm:pt>
    <dgm:pt modelId="{533DA226-1A35-455B-980D-2E2858241A20}" type="pres">
      <dgm:prSet presAssocID="{5977A713-A4B7-42D2-A2D5-2E4FD9C220AC}" presName="spacer" presStyleCnt="0"/>
      <dgm:spPr/>
    </dgm:pt>
    <dgm:pt modelId="{8ED05D70-4050-46AE-B8E3-81424C73D09F}" type="pres">
      <dgm:prSet presAssocID="{F1106672-3C38-4D8D-BCF0-BE82EFDC0026}" presName="parentText" presStyleLbl="node1" presStyleIdx="3" presStyleCnt="4">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93CA3012-35A2-421B-AC3C-F537E10F6A80}" srcId="{2C071D9D-3F6B-41D1-B2B0-3DE46AB7B72D}" destId="{F1106672-3C38-4D8D-BCF0-BE82EFDC0026}" srcOrd="3" destOrd="0" parTransId="{FFA4F80B-4970-49D6-BAC8-7E876AE1A1F5}" sibTransId="{8661E9F8-FB9F-4F5F-A240-B23E096BB065}"/>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708CAB56-6CB9-4A29-9851-2FB75A4CEC74}" type="presOf" srcId="{F1106672-3C38-4D8D-BCF0-BE82EFDC0026}" destId="{8ED05D70-4050-46AE-B8E3-81424C73D09F}"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 modelId="{7F411205-BBA6-41F6-87A6-5ECE2331BE56}" type="presParOf" srcId="{77AC55AF-DB3E-4D86-BC42-2149AC7DACF7}" destId="{533DA226-1A35-455B-980D-2E2858241A20}" srcOrd="5" destOrd="0" presId="urn:microsoft.com/office/officeart/2005/8/layout/vList2"/>
    <dgm:cxn modelId="{A9173C38-1398-44A8-BC8E-595471D218DF}" type="presParOf" srcId="{77AC55AF-DB3E-4D86-BC42-2149AC7DACF7}" destId="{8ED05D70-4050-46AE-B8E3-81424C73D09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0E52B-7CA7-46FB-876B-358515E65CFF}">
      <dsp:nvSpPr>
        <dsp:cNvPr id="0" name=""/>
        <dsp:cNvSpPr/>
      </dsp:nvSpPr>
      <dsp:spPr>
        <a:xfrm>
          <a:off x="1735199" y="23256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8BEA5B-2BA7-4DAD-9852-26E7D5FBDF36}">
      <dsp:nvSpPr>
        <dsp:cNvPr id="0" name=""/>
        <dsp:cNvSpPr/>
      </dsp:nvSpPr>
      <dsp:spPr>
        <a:xfrm>
          <a:off x="331199" y="18873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Why Time Series?</a:t>
          </a:r>
        </a:p>
      </dsp:txBody>
      <dsp:txXfrm>
        <a:off x="331199" y="1887363"/>
        <a:ext cx="4320000" cy="648000"/>
      </dsp:txXfrm>
    </dsp:sp>
    <dsp:sp modelId="{AA7BD769-1961-477F-B62A-85E3E25F2C7F}">
      <dsp:nvSpPr>
        <dsp:cNvPr id="0" name=""/>
        <dsp:cNvSpPr/>
      </dsp:nvSpPr>
      <dsp:spPr>
        <a:xfrm>
          <a:off x="331199" y="2601783"/>
          <a:ext cx="4320000" cy="95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When we have predictions that depend on time, i.e., absence of time factor will render the prediction redundant, Time Series Forecasting can be implemented.</a:t>
          </a:r>
        </a:p>
      </dsp:txBody>
      <dsp:txXfrm>
        <a:off x="331199" y="2601783"/>
        <a:ext cx="4320000" cy="951734"/>
      </dsp:txXfrm>
    </dsp:sp>
    <dsp:sp modelId="{4D155F10-236C-452D-8A9B-4D84F957FA18}">
      <dsp:nvSpPr>
        <dsp:cNvPr id="0" name=""/>
        <dsp:cNvSpPr/>
      </dsp:nvSpPr>
      <dsp:spPr>
        <a:xfrm>
          <a:off x="6811200" y="23256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7C7B0C-1F51-4030-AA24-156E234B71A3}">
      <dsp:nvSpPr>
        <dsp:cNvPr id="0" name=""/>
        <dsp:cNvSpPr/>
      </dsp:nvSpPr>
      <dsp:spPr>
        <a:xfrm>
          <a:off x="5407199" y="18873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How it works?</a:t>
          </a:r>
        </a:p>
      </dsp:txBody>
      <dsp:txXfrm>
        <a:off x="5407199" y="1887363"/>
        <a:ext cx="4320000" cy="648000"/>
      </dsp:txXfrm>
    </dsp:sp>
    <dsp:sp modelId="{9514CF4A-565B-491B-A4BB-702DCFF0FE5C}">
      <dsp:nvSpPr>
        <dsp:cNvPr id="0" name=""/>
        <dsp:cNvSpPr/>
      </dsp:nvSpPr>
      <dsp:spPr>
        <a:xfrm>
          <a:off x="5407199" y="2601783"/>
          <a:ext cx="4320000" cy="95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way Time Series forecasting works is that it evaluates and analyses the past data in order to predict the likelihood of an event in a given time in future. </a:t>
          </a:r>
        </a:p>
      </dsp:txBody>
      <dsp:txXfrm>
        <a:off x="5407199" y="2601783"/>
        <a:ext cx="4320000" cy="951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7E059-C82E-4290-8584-F373AD9BF476}">
      <dsp:nvSpPr>
        <dsp:cNvPr id="0" name=""/>
        <dsp:cNvSpPr/>
      </dsp:nvSpPr>
      <dsp:spPr>
        <a:xfrm>
          <a:off x="0" y="950065"/>
          <a:ext cx="1571624" cy="1885949"/>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•The Definition of the problem</a:t>
          </a:r>
        </a:p>
      </dsp:txBody>
      <dsp:txXfrm>
        <a:off x="0" y="1704445"/>
        <a:ext cx="1571624" cy="1131569"/>
      </dsp:txXfrm>
    </dsp:sp>
    <dsp:sp modelId="{9B3860CD-540C-4DD8-B584-2090893D45CA}">
      <dsp:nvSpPr>
        <dsp:cNvPr id="0" name=""/>
        <dsp:cNvSpPr/>
      </dsp:nvSpPr>
      <dsp:spPr>
        <a:xfrm>
          <a:off x="0"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01</a:t>
          </a:r>
        </a:p>
      </dsp:txBody>
      <dsp:txXfrm>
        <a:off x="0" y="950065"/>
        <a:ext cx="1571624" cy="754379"/>
      </dsp:txXfrm>
    </dsp:sp>
    <dsp:sp modelId="{68798423-0745-48ED-B003-8D268B0E1214}">
      <dsp:nvSpPr>
        <dsp:cNvPr id="0" name=""/>
        <dsp:cNvSpPr/>
      </dsp:nvSpPr>
      <dsp:spPr>
        <a:xfrm>
          <a:off x="1697354" y="950065"/>
          <a:ext cx="1571624" cy="1885949"/>
        </a:xfrm>
        <a:prstGeom prst="rect">
          <a:avLst/>
        </a:prstGeom>
        <a:solidFill>
          <a:schemeClr val="accent2">
            <a:hueOff val="-266365"/>
            <a:satOff val="-117"/>
            <a:lumOff val="314"/>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•Data and Information Gathering</a:t>
          </a:r>
        </a:p>
      </dsp:txBody>
      <dsp:txXfrm>
        <a:off x="1697354" y="1704445"/>
        <a:ext cx="1571624" cy="1131569"/>
      </dsp:txXfrm>
    </dsp:sp>
    <dsp:sp modelId="{6A835FAB-05DC-4F46-97EE-22360A9C734F}">
      <dsp:nvSpPr>
        <dsp:cNvPr id="0" name=""/>
        <dsp:cNvSpPr/>
      </dsp:nvSpPr>
      <dsp:spPr>
        <a:xfrm>
          <a:off x="169735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02</a:t>
          </a:r>
        </a:p>
      </dsp:txBody>
      <dsp:txXfrm>
        <a:off x="1697354" y="950065"/>
        <a:ext cx="1571624" cy="754379"/>
      </dsp:txXfrm>
    </dsp:sp>
    <dsp:sp modelId="{2AAEE5AC-7953-43AA-AB17-190C4C337804}">
      <dsp:nvSpPr>
        <dsp:cNvPr id="0" name=""/>
        <dsp:cNvSpPr/>
      </dsp:nvSpPr>
      <dsp:spPr>
        <a:xfrm>
          <a:off x="3394709" y="950065"/>
          <a:ext cx="1571624" cy="1885949"/>
        </a:xfrm>
        <a:prstGeom prst="rect">
          <a:avLst/>
        </a:prstGeom>
        <a:solidFill>
          <a:schemeClr val="accent2">
            <a:hueOff val="-532730"/>
            <a:satOff val="-234"/>
            <a:lumOff val="628"/>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•EDA and Evaluation of the data</a:t>
          </a:r>
        </a:p>
      </dsp:txBody>
      <dsp:txXfrm>
        <a:off x="3394709" y="1704445"/>
        <a:ext cx="1571624" cy="1131569"/>
      </dsp:txXfrm>
    </dsp:sp>
    <dsp:sp modelId="{4198EA5C-4FB5-4929-B7E2-22C4FCAC518A}">
      <dsp:nvSpPr>
        <dsp:cNvPr id="0" name=""/>
        <dsp:cNvSpPr/>
      </dsp:nvSpPr>
      <dsp:spPr>
        <a:xfrm>
          <a:off x="339470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03</a:t>
          </a:r>
        </a:p>
      </dsp:txBody>
      <dsp:txXfrm>
        <a:off x="3394709" y="950065"/>
        <a:ext cx="1571624" cy="754379"/>
      </dsp:txXfrm>
    </dsp:sp>
    <dsp:sp modelId="{9688DC96-A0B0-4B3A-8530-7CBF6A213630}">
      <dsp:nvSpPr>
        <dsp:cNvPr id="0" name=""/>
        <dsp:cNvSpPr/>
      </dsp:nvSpPr>
      <dsp:spPr>
        <a:xfrm>
          <a:off x="5092064" y="950065"/>
          <a:ext cx="1571624" cy="1885949"/>
        </a:xfrm>
        <a:prstGeom prst="rect">
          <a:avLst/>
        </a:prstGeom>
        <a:solidFill>
          <a:schemeClr val="accent2">
            <a:hueOff val="-799094"/>
            <a:satOff val="-352"/>
            <a:lumOff val="941"/>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•Model Creation</a:t>
          </a:r>
        </a:p>
      </dsp:txBody>
      <dsp:txXfrm>
        <a:off x="5092064" y="1704445"/>
        <a:ext cx="1571624" cy="1131569"/>
      </dsp:txXfrm>
    </dsp:sp>
    <dsp:sp modelId="{877CC52A-E8B1-48B2-A6C1-4FED194038D6}">
      <dsp:nvSpPr>
        <dsp:cNvPr id="0" name=""/>
        <dsp:cNvSpPr/>
      </dsp:nvSpPr>
      <dsp:spPr>
        <a:xfrm>
          <a:off x="509206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04</a:t>
          </a:r>
        </a:p>
      </dsp:txBody>
      <dsp:txXfrm>
        <a:off x="5092064" y="950065"/>
        <a:ext cx="1571624" cy="754379"/>
      </dsp:txXfrm>
    </dsp:sp>
    <dsp:sp modelId="{CAB63D37-F5E2-4750-87A3-A5FA8985ED2E}">
      <dsp:nvSpPr>
        <dsp:cNvPr id="0" name=""/>
        <dsp:cNvSpPr/>
      </dsp:nvSpPr>
      <dsp:spPr>
        <a:xfrm>
          <a:off x="6789419" y="950065"/>
          <a:ext cx="1571624" cy="1885949"/>
        </a:xfrm>
        <a:prstGeom prst="rect">
          <a:avLst/>
        </a:prstGeom>
        <a:solidFill>
          <a:schemeClr val="accent2">
            <a:hueOff val="-1065459"/>
            <a:satOff val="-469"/>
            <a:lumOff val="1255"/>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•Prediction sand forecasting is done using the model</a:t>
          </a:r>
        </a:p>
      </dsp:txBody>
      <dsp:txXfrm>
        <a:off x="6789419" y="1704445"/>
        <a:ext cx="1571624" cy="1131569"/>
      </dsp:txXfrm>
    </dsp:sp>
    <dsp:sp modelId="{4EB8B60E-1D86-43C3-96FF-540EFE841F4F}">
      <dsp:nvSpPr>
        <dsp:cNvPr id="0" name=""/>
        <dsp:cNvSpPr/>
      </dsp:nvSpPr>
      <dsp:spPr>
        <a:xfrm>
          <a:off x="678941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05</a:t>
          </a:r>
        </a:p>
      </dsp:txBody>
      <dsp:txXfrm>
        <a:off x="6789419" y="950065"/>
        <a:ext cx="1571624" cy="754379"/>
      </dsp:txXfrm>
    </dsp:sp>
    <dsp:sp modelId="{46C44010-BA98-4F16-9599-2819F6CC0A23}">
      <dsp:nvSpPr>
        <dsp:cNvPr id="0" name=""/>
        <dsp:cNvSpPr/>
      </dsp:nvSpPr>
      <dsp:spPr>
        <a:xfrm>
          <a:off x="8486774" y="950065"/>
          <a:ext cx="1571624" cy="1885949"/>
        </a:xfrm>
        <a:prstGeom prst="rect">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•The accuracy is evaluated</a:t>
          </a:r>
        </a:p>
      </dsp:txBody>
      <dsp:txXfrm>
        <a:off x="8486774" y="1704445"/>
        <a:ext cx="1571624" cy="1131569"/>
      </dsp:txXfrm>
    </dsp:sp>
    <dsp:sp modelId="{0D7E684F-4E54-4E79-B710-33F26B45BA83}">
      <dsp:nvSpPr>
        <dsp:cNvPr id="0" name=""/>
        <dsp:cNvSpPr/>
      </dsp:nvSpPr>
      <dsp:spPr>
        <a:xfrm>
          <a:off x="848677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06</a:t>
          </a:r>
        </a:p>
      </dsp:txBody>
      <dsp:txXfrm>
        <a:off x="8486774" y="950065"/>
        <a:ext cx="1571624" cy="754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BDCCC-06C1-45C9-A47E-22AADB37A147}">
      <dsp:nvSpPr>
        <dsp:cNvPr id="0" name=""/>
        <dsp:cNvSpPr/>
      </dsp:nvSpPr>
      <dsp:spPr>
        <a:xfrm>
          <a:off x="0" y="640224"/>
          <a:ext cx="6582555" cy="17286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A550D-96DA-4B65-8F61-21090E2744F3}">
      <dsp:nvSpPr>
        <dsp:cNvPr id="0" name=""/>
        <dsp:cNvSpPr/>
      </dsp:nvSpPr>
      <dsp:spPr>
        <a:xfrm>
          <a:off x="522903" y="1029161"/>
          <a:ext cx="950733" cy="9507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95F524-F5E5-452E-B6C8-10A4BC33ACF4}">
      <dsp:nvSpPr>
        <dsp:cNvPr id="0" name=""/>
        <dsp:cNvSpPr/>
      </dsp:nvSpPr>
      <dsp:spPr>
        <a:xfrm>
          <a:off x="1996540" y="640224"/>
          <a:ext cx="4586014" cy="172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944" tIns="182944" rIns="182944" bIns="182944" numCol="1" spcCol="1270" anchor="ctr" anchorCtr="0">
          <a:noAutofit/>
        </a:bodyPr>
        <a:lstStyle/>
        <a:p>
          <a:pPr marL="0" lvl="0" indent="0" algn="l" defTabSz="622300">
            <a:lnSpc>
              <a:spcPct val="90000"/>
            </a:lnSpc>
            <a:spcBef>
              <a:spcPct val="0"/>
            </a:spcBef>
            <a:spcAft>
              <a:spcPct val="35000"/>
            </a:spcAft>
            <a:buNone/>
          </a:pPr>
          <a:r>
            <a:rPr lang="en-NZ" sz="1400" b="1" kern="1200" dirty="0"/>
            <a:t>Regression Based - </a:t>
          </a:r>
          <a:r>
            <a:rPr lang="en-US" sz="1400" kern="1200" dirty="0"/>
            <a:t>One can create a time index variable where the observations range from the first one to the last one and develop linear, polynomial or exponential models. This is applicable when the there is a trend but not feasible for seasonality. But one can use linear regression if the data shows seasonality by creating variables that interpret those seasons.</a:t>
          </a:r>
        </a:p>
      </dsp:txBody>
      <dsp:txXfrm>
        <a:off x="1996540" y="640224"/>
        <a:ext cx="4586014" cy="1728606"/>
      </dsp:txXfrm>
    </dsp:sp>
    <dsp:sp modelId="{50EAF050-AE38-48D1-BABB-9FB2720AE8E0}">
      <dsp:nvSpPr>
        <dsp:cNvPr id="0" name=""/>
        <dsp:cNvSpPr/>
      </dsp:nvSpPr>
      <dsp:spPr>
        <a:xfrm>
          <a:off x="0" y="2752966"/>
          <a:ext cx="6582555" cy="17286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95BF5-B3F7-48E7-8288-B65DC7478408}">
      <dsp:nvSpPr>
        <dsp:cNvPr id="0" name=""/>
        <dsp:cNvSpPr/>
      </dsp:nvSpPr>
      <dsp:spPr>
        <a:xfrm>
          <a:off x="522903" y="3141902"/>
          <a:ext cx="950733" cy="95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07319E-99EF-464D-B305-6DBDDDE3CFD0}">
      <dsp:nvSpPr>
        <dsp:cNvPr id="0" name=""/>
        <dsp:cNvSpPr/>
      </dsp:nvSpPr>
      <dsp:spPr>
        <a:xfrm>
          <a:off x="1996540" y="2752966"/>
          <a:ext cx="4586014" cy="172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944" tIns="182944" rIns="182944" bIns="182944" numCol="1" spcCol="1270" anchor="ctr" anchorCtr="0">
          <a:noAutofit/>
        </a:bodyPr>
        <a:lstStyle/>
        <a:p>
          <a:pPr marL="0" lvl="0" indent="0" algn="l" defTabSz="622300">
            <a:lnSpc>
              <a:spcPct val="90000"/>
            </a:lnSpc>
            <a:spcBef>
              <a:spcPct val="0"/>
            </a:spcBef>
            <a:spcAft>
              <a:spcPct val="35000"/>
            </a:spcAft>
            <a:buNone/>
          </a:pPr>
          <a:r>
            <a:rPr lang="en-US" sz="1400" b="1" kern="1200" dirty="0"/>
            <a:t>Smoothing Methods -</a:t>
          </a:r>
          <a:r>
            <a:rPr lang="en-US" sz="1400" kern="1200" dirty="0"/>
            <a:t> While Regression based model worked best on trends, smoothing methods are more adaptive when it comes to variations or changes in data. It does so by averaging the observations and reducing noise over a period.</a:t>
          </a:r>
        </a:p>
      </dsp:txBody>
      <dsp:txXfrm>
        <a:off x="1996540" y="2752966"/>
        <a:ext cx="4586014" cy="1728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3C2DC-5F30-4AB6-A57B-EA6CDA0F4F2A}">
      <dsp:nvSpPr>
        <dsp:cNvPr id="0" name=""/>
        <dsp:cNvSpPr/>
      </dsp:nvSpPr>
      <dsp:spPr>
        <a:xfrm>
          <a:off x="0" y="157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7ED7B-8538-4906-856F-C99692E9F0C7}">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5E3F0-0AA5-4942-87E7-7CE8A2D12DA2}">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dirty="0"/>
            <a:t>The Simplest Model.</a:t>
          </a:r>
        </a:p>
      </dsp:txBody>
      <dsp:txXfrm>
        <a:off x="919851" y="1571"/>
        <a:ext cx="9138548" cy="796407"/>
      </dsp:txXfrm>
    </dsp:sp>
    <dsp:sp modelId="{571859C6-DAFB-4969-BC3F-435659463FEB}">
      <dsp:nvSpPr>
        <dsp:cNvPr id="0" name=""/>
        <dsp:cNvSpPr/>
      </dsp:nvSpPr>
      <dsp:spPr>
        <a:xfrm>
          <a:off x="0" y="99708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02EC11-E9B0-4166-A6B5-99684321443E}">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F83C5-8A89-46AC-A164-93CD432B8832}">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a:t>It assumes that the value in the future is simple and average of the past value, in a single period of time.</a:t>
          </a:r>
        </a:p>
      </dsp:txBody>
      <dsp:txXfrm>
        <a:off x="919851" y="997081"/>
        <a:ext cx="9138548" cy="796407"/>
      </dsp:txXfrm>
    </dsp:sp>
    <dsp:sp modelId="{6D489192-68C3-4A38-9C97-CDA39EC9A91F}">
      <dsp:nvSpPr>
        <dsp:cNvPr id="0" name=""/>
        <dsp:cNvSpPr/>
      </dsp:nvSpPr>
      <dsp:spPr>
        <a:xfrm>
          <a:off x="0" y="199259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DDF9A-149E-4BE9-ABFB-27F0BB7478AD}">
      <dsp:nvSpPr>
        <dsp:cNvPr id="0" name=""/>
        <dsp:cNvSpPr/>
      </dsp:nvSpPr>
      <dsp:spPr>
        <a:xfrm>
          <a:off x="240913" y="2171782"/>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10C4A-899C-4564-9A58-BC1B0B77053F}">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a:t>. This observation is further divided into a number of subdivisions, based on time. Observation from a single division is then averaged and is considered as a forecast of the future.</a:t>
          </a:r>
        </a:p>
      </dsp:txBody>
      <dsp:txXfrm>
        <a:off x="919851" y="1992590"/>
        <a:ext cx="9138548" cy="796407"/>
      </dsp:txXfrm>
    </dsp:sp>
    <dsp:sp modelId="{573A483D-0274-4F0B-8C14-52CDAD34282A}">
      <dsp:nvSpPr>
        <dsp:cNvPr id="0" name=""/>
        <dsp:cNvSpPr/>
      </dsp:nvSpPr>
      <dsp:spPr>
        <a:xfrm>
          <a:off x="0" y="298810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253BF-9070-4BF7-A45F-97BF7F9F931C}">
      <dsp:nvSpPr>
        <dsp:cNvPr id="0" name=""/>
        <dsp:cNvSpPr/>
      </dsp:nvSpPr>
      <dsp:spPr>
        <a:xfrm>
          <a:off x="240913" y="316729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E6041-FBAB-415C-97E3-3E3DDD24CCBB}">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dirty="0"/>
            <a:t>As we move in future a number of more data is added and thus becomes another division, or period, which is then averaged, and therefore creating a moving average. This method is most suitable when a variable to be forecasted.</a:t>
          </a:r>
        </a:p>
      </dsp:txBody>
      <dsp:txXfrm>
        <a:off x="919851" y="2988100"/>
        <a:ext cx="9138548" cy="7964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3C2DC-5F30-4AB6-A57B-EA6CDA0F4F2A}">
      <dsp:nvSpPr>
        <dsp:cNvPr id="0" name=""/>
        <dsp:cNvSpPr/>
      </dsp:nvSpPr>
      <dsp:spPr>
        <a:xfrm>
          <a:off x="0" y="157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7ED7B-8538-4906-856F-C99692E9F0C7}">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5E3F0-0AA5-4942-87E7-7CE8A2D12DA2}">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It is an advanced version of Moving average</a:t>
          </a:r>
          <a:endParaRPr lang="en-NZ" sz="1500" kern="1200"/>
        </a:p>
      </dsp:txBody>
      <dsp:txXfrm>
        <a:off x="919851" y="1571"/>
        <a:ext cx="9138548" cy="796407"/>
      </dsp:txXfrm>
    </dsp:sp>
    <dsp:sp modelId="{571859C6-DAFB-4969-BC3F-435659463FEB}">
      <dsp:nvSpPr>
        <dsp:cNvPr id="0" name=""/>
        <dsp:cNvSpPr/>
      </dsp:nvSpPr>
      <dsp:spPr>
        <a:xfrm>
          <a:off x="0" y="99708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02EC11-E9B0-4166-A6B5-99684321443E}">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F83C5-8A89-46AC-A164-93CD432B8832}">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The underlying principle of exponential smoothing is to apply weights to the forecasted values such that the recent values are given more weights, and as we go further in the past, the weights are decreased exponentially.</a:t>
          </a:r>
          <a:endParaRPr lang="en-NZ" sz="1500" kern="1200"/>
        </a:p>
      </dsp:txBody>
      <dsp:txXfrm>
        <a:off x="919851" y="997081"/>
        <a:ext cx="9138548" cy="796407"/>
      </dsp:txXfrm>
    </dsp:sp>
    <dsp:sp modelId="{6D489192-68C3-4A38-9C97-CDA39EC9A91F}">
      <dsp:nvSpPr>
        <dsp:cNvPr id="0" name=""/>
        <dsp:cNvSpPr/>
      </dsp:nvSpPr>
      <dsp:spPr>
        <a:xfrm>
          <a:off x="0" y="199259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DDF9A-149E-4BE9-ABFB-27F0BB7478AD}">
      <dsp:nvSpPr>
        <dsp:cNvPr id="0" name=""/>
        <dsp:cNvSpPr/>
      </dsp:nvSpPr>
      <dsp:spPr>
        <a:xfrm>
          <a:off x="240913" y="2171782"/>
          <a:ext cx="438024" cy="438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10C4A-899C-4564-9A58-BC1B0B77053F}">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Recent past is more important than further past.</a:t>
          </a:r>
          <a:endParaRPr lang="en-NZ" sz="1500" kern="1200"/>
        </a:p>
      </dsp:txBody>
      <dsp:txXfrm>
        <a:off x="919851" y="1992590"/>
        <a:ext cx="9138548" cy="796407"/>
      </dsp:txXfrm>
    </dsp:sp>
    <dsp:sp modelId="{573A483D-0274-4F0B-8C14-52CDAD34282A}">
      <dsp:nvSpPr>
        <dsp:cNvPr id="0" name=""/>
        <dsp:cNvSpPr/>
      </dsp:nvSpPr>
      <dsp:spPr>
        <a:xfrm>
          <a:off x="0" y="298810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253BF-9070-4BF7-A45F-97BF7F9F931C}">
      <dsp:nvSpPr>
        <dsp:cNvPr id="0" name=""/>
        <dsp:cNvSpPr/>
      </dsp:nvSpPr>
      <dsp:spPr>
        <a:xfrm>
          <a:off x="240913" y="3167292"/>
          <a:ext cx="438024" cy="438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E6041-FBAB-415C-97E3-3E3DDD24CCBB}">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The exponential functions whose exponent factor is called Alpha α, is used to assign weights to the values of the past and then the average is taken. This smoothens the time series and hence the name exponential smoothing.</a:t>
          </a:r>
        </a:p>
      </dsp:txBody>
      <dsp:txXfrm>
        <a:off x="919851" y="2988100"/>
        <a:ext cx="9138548" cy="7964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72758"/>
          <a:ext cx="6582555" cy="16146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For restaurant visit forecasting this is a simplistic method, and we need to note that both Exponential smoothing and moving average are univariate time series</a:t>
          </a:r>
        </a:p>
      </dsp:txBody>
      <dsp:txXfrm>
        <a:off x="78818" y="151576"/>
        <a:ext cx="6424919" cy="1456964"/>
      </dsp:txXfrm>
    </dsp:sp>
    <dsp:sp modelId="{6814A303-ED7B-4479-9D17-12A7C166878B}">
      <dsp:nvSpPr>
        <dsp:cNvPr id="0" name=""/>
        <dsp:cNvSpPr/>
      </dsp:nvSpPr>
      <dsp:spPr>
        <a:xfrm>
          <a:off x="0" y="1753598"/>
          <a:ext cx="6582555" cy="161460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 case of a real-world business problem several factors would be ideally responsible and hence these are not a good choice for our problem</a:t>
          </a:r>
        </a:p>
      </dsp:txBody>
      <dsp:txXfrm>
        <a:off x="78818" y="1832416"/>
        <a:ext cx="6424919" cy="1456964"/>
      </dsp:txXfrm>
    </dsp:sp>
    <dsp:sp modelId="{A2C8D1C0-D7EF-48BF-ADB9-D40C6F717FBC}">
      <dsp:nvSpPr>
        <dsp:cNvPr id="0" name=""/>
        <dsp:cNvSpPr/>
      </dsp:nvSpPr>
      <dsp:spPr>
        <a:xfrm>
          <a:off x="0" y="3434439"/>
          <a:ext cx="6582555" cy="161460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Also, it cannot be used when there is trend and seasonality in the data.</a:t>
          </a:r>
        </a:p>
      </dsp:txBody>
      <dsp:txXfrm>
        <a:off x="78818" y="3513257"/>
        <a:ext cx="6424919" cy="14569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400863"/>
          <a:ext cx="6582555" cy="14016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data as explored in EDA stage shows that there is a seasonality, although we do not know the season period.</a:t>
          </a:r>
        </a:p>
      </dsp:txBody>
      <dsp:txXfrm>
        <a:off x="68422" y="469285"/>
        <a:ext cx="6445711" cy="1264779"/>
      </dsp:txXfrm>
    </dsp:sp>
    <dsp:sp modelId="{6814A303-ED7B-4479-9D17-12A7C166878B}">
      <dsp:nvSpPr>
        <dsp:cNvPr id="0" name=""/>
        <dsp:cNvSpPr/>
      </dsp:nvSpPr>
      <dsp:spPr>
        <a:xfrm>
          <a:off x="0" y="1860087"/>
          <a:ext cx="6582555" cy="1401623"/>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is seen that there is a trend in our data, because for visitors each genre of food the mean values range between 10 and 100 visitors</a:t>
          </a:r>
        </a:p>
      </dsp:txBody>
      <dsp:txXfrm>
        <a:off x="68422" y="1928509"/>
        <a:ext cx="6445711" cy="1264779"/>
      </dsp:txXfrm>
    </dsp:sp>
    <dsp:sp modelId="{A2C8D1C0-D7EF-48BF-ADB9-D40C6F717FBC}">
      <dsp:nvSpPr>
        <dsp:cNvPr id="0" name=""/>
        <dsp:cNvSpPr/>
      </dsp:nvSpPr>
      <dsp:spPr>
        <a:xfrm>
          <a:off x="0" y="3319310"/>
          <a:ext cx="6582555" cy="1401623"/>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For Example, in each of the  category, long-term trend looks stable. There is an upward trend in  "Okonomiyaki" and "Creative Cuisine, while the popularity of "Asian" genre  is seen to be declining from 2016.</a:t>
          </a:r>
        </a:p>
      </dsp:txBody>
      <dsp:txXfrm>
        <a:off x="68422" y="3387732"/>
        <a:ext cx="6445711" cy="12647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97918-0BAB-48E9-BADB-78119FADF929}">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7C159E-8DCE-4F65-B55E-783E35CD54FD}">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The project was made using the programming language </a:t>
          </a:r>
        </a:p>
      </dsp:txBody>
      <dsp:txXfrm>
        <a:off x="560236" y="832323"/>
        <a:ext cx="4149382" cy="2576345"/>
      </dsp:txXfrm>
    </dsp:sp>
    <dsp:sp modelId="{464740D2-F784-46E9-AD6B-0D69A753FA1E}">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C4C921-AF0B-4D42-A73D-3AE6B82C8839}">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RStudio was used as a platform to code the project.</a:t>
          </a:r>
        </a:p>
      </dsp:txBody>
      <dsp:txXfrm>
        <a:off x="5827635" y="832323"/>
        <a:ext cx="4149382" cy="25763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243073"/>
          <a:ext cx="6582555" cy="10939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32 packages are used, and hence it takes long time just for installation</a:t>
          </a:r>
          <a:endParaRPr lang="en-NZ" sz="2000" kern="1200" dirty="0"/>
        </a:p>
      </dsp:txBody>
      <dsp:txXfrm>
        <a:off x="53402" y="296475"/>
        <a:ext cx="6475751" cy="987146"/>
      </dsp:txXfrm>
    </dsp:sp>
    <dsp:sp modelId="{6814A303-ED7B-4479-9D17-12A7C166878B}">
      <dsp:nvSpPr>
        <dsp:cNvPr id="0" name=""/>
        <dsp:cNvSpPr/>
      </dsp:nvSpPr>
      <dsp:spPr>
        <a:xfrm>
          <a:off x="0" y="1438149"/>
          <a:ext cx="6582555" cy="1093950"/>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Missing the steps of not removing NA values, led to non conclusive predictions</a:t>
          </a:r>
          <a:endParaRPr lang="en-NZ" sz="2000" kern="1200" dirty="0"/>
        </a:p>
      </dsp:txBody>
      <dsp:txXfrm>
        <a:off x="53402" y="1491551"/>
        <a:ext cx="6475751" cy="987146"/>
      </dsp:txXfrm>
    </dsp:sp>
    <dsp:sp modelId="{A2C8D1C0-D7EF-48BF-ADB9-D40C6F717FBC}">
      <dsp:nvSpPr>
        <dsp:cNvPr id="0" name=""/>
        <dsp:cNvSpPr/>
      </dsp:nvSpPr>
      <dsp:spPr>
        <a:xfrm>
          <a:off x="0" y="2589699"/>
          <a:ext cx="6582555" cy="1093950"/>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Before choosing the correct time series model, we spent a lot of time just exploring the data, for which we needed to develop an intuition based on visual inspection.</a:t>
          </a:r>
          <a:endParaRPr lang="en-NZ" sz="2000" kern="1200" dirty="0"/>
        </a:p>
      </dsp:txBody>
      <dsp:txXfrm>
        <a:off x="53402" y="2643101"/>
        <a:ext cx="6475751" cy="987146"/>
      </dsp:txXfrm>
    </dsp:sp>
    <dsp:sp modelId="{8ED05D70-4050-46AE-B8E3-81424C73D09F}">
      <dsp:nvSpPr>
        <dsp:cNvPr id="0" name=""/>
        <dsp:cNvSpPr/>
      </dsp:nvSpPr>
      <dsp:spPr>
        <a:xfrm>
          <a:off x="0" y="3741249"/>
          <a:ext cx="6582555" cy="109395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was a challenge to learn the different kinds of analysis and use it in the project at the same time.</a:t>
          </a:r>
          <a:endParaRPr lang="en-NZ" sz="2000" kern="1200" dirty="0"/>
        </a:p>
      </dsp:txBody>
      <dsp:txXfrm>
        <a:off x="53402" y="3794651"/>
        <a:ext cx="6475751" cy="98714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10/30/2020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8298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10/30/2020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996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10/30/2020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489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10/30/2020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324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10/30/2020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713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10/30/2020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351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10/30/2020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8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10/30/2020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20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10/30/2020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323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10/30/2020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117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10/30/2020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206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10/30/2020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41622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13" r:id="rId5"/>
    <p:sldLayoutId id="2147483807" r:id="rId6"/>
    <p:sldLayoutId id="2147483808" r:id="rId7"/>
    <p:sldLayoutId id="2147483809" r:id="rId8"/>
    <p:sldLayoutId id="2147483812" r:id="rId9"/>
    <p:sldLayoutId id="2147483810" r:id="rId10"/>
    <p:sldLayoutId id="2147483811" r:id="rId11"/>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in a room&#10;&#10;Description automatically generated">
            <a:extLst>
              <a:ext uri="{FF2B5EF4-FFF2-40B4-BE49-F238E27FC236}">
                <a16:creationId xmlns:a16="http://schemas.microsoft.com/office/drawing/2014/main" id="{5B4E8E6E-C9F3-4971-B3C8-646292E6921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size="0"/>
                    </a14:imgEffect>
                  </a14:imgLayer>
                </a14:imgProps>
              </a:ext>
              <a:ext uri="{28A0092B-C50C-407E-A947-70E740481C1C}">
                <a14:useLocalDpi xmlns:a14="http://schemas.microsoft.com/office/drawing/2010/main" val="0"/>
              </a:ext>
            </a:extLst>
          </a:blip>
          <a:srcRect r="778" b="-1"/>
          <a:stretch/>
        </p:blipFill>
        <p:spPr>
          <a:xfrm>
            <a:off x="-32" y="10"/>
            <a:ext cx="12192031" cy="4915066"/>
          </a:xfrm>
          <a:prstGeom prst="rect">
            <a:avLst/>
          </a:prstGeom>
          <a:solidFill>
            <a:schemeClr val="accent1"/>
          </a:solidFill>
        </p:spPr>
      </p:pic>
      <p:sp>
        <p:nvSpPr>
          <p:cNvPr id="16"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9B0B3D-2893-4937-B7B5-CE7DB543D085}"/>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3700" dirty="0">
                <a:solidFill>
                  <a:srgbClr val="FFFFFF"/>
                </a:solidFill>
                <a:latin typeface="Abadi" panose="020B0604020202020204" pitchFamily="34" charset="0"/>
              </a:rPr>
              <a:t>PREDICTING THE FOOTFALL IN RESTAURANTS</a:t>
            </a:r>
          </a:p>
        </p:txBody>
      </p:sp>
      <p:sp>
        <p:nvSpPr>
          <p:cNvPr id="3" name="Subtitle 2">
            <a:extLst>
              <a:ext uri="{FF2B5EF4-FFF2-40B4-BE49-F238E27FC236}">
                <a16:creationId xmlns:a16="http://schemas.microsoft.com/office/drawing/2014/main" id="{0D8A1E20-6934-47DC-AA42-AF25F4EE0A80}"/>
              </a:ext>
            </a:extLst>
          </p:cNvPr>
          <p:cNvSpPr>
            <a:spLocks noGrp="1"/>
          </p:cNvSpPr>
          <p:nvPr>
            <p:ph type="body" idx="1"/>
          </p:nvPr>
        </p:nvSpPr>
        <p:spPr>
          <a:xfrm>
            <a:off x="8289580" y="5120639"/>
            <a:ext cx="3073745" cy="1280160"/>
          </a:xfrm>
        </p:spPr>
        <p:txBody>
          <a:bodyPr vert="horz" lIns="91440" tIns="45720" rIns="91440" bIns="45720" rtlCol="0" anchor="ctr">
            <a:normAutofit/>
          </a:bodyPr>
          <a:lstStyle/>
          <a:p>
            <a:pPr>
              <a:lnSpc>
                <a:spcPct val="90000"/>
              </a:lnSpc>
            </a:pPr>
            <a:r>
              <a:rPr lang="en-US" sz="1200">
                <a:solidFill>
                  <a:srgbClr val="FFFFFF"/>
                </a:solidFill>
              </a:rPr>
              <a:t>ASSIGNMENT 2 – Adaptive business intelligence</a:t>
            </a:r>
          </a:p>
          <a:p>
            <a:pPr>
              <a:lnSpc>
                <a:spcPct val="90000"/>
              </a:lnSpc>
            </a:pPr>
            <a:r>
              <a:rPr lang="en-US" sz="1200">
                <a:solidFill>
                  <a:srgbClr val="FFFFFF"/>
                </a:solidFill>
              </a:rPr>
              <a:t>MANASVI TYAGI - 1525972</a:t>
            </a:r>
          </a:p>
          <a:p>
            <a:pPr>
              <a:lnSpc>
                <a:spcPct val="90000"/>
              </a:lnSpc>
            </a:pPr>
            <a:r>
              <a:rPr lang="en-US" sz="1200">
                <a:solidFill>
                  <a:srgbClr val="FFFFFF"/>
                </a:solidFill>
              </a:rPr>
              <a:t>MANASH KRISHNA DAS - 1534721</a:t>
            </a:r>
          </a:p>
        </p:txBody>
      </p:sp>
      <p:cxnSp>
        <p:nvCxnSpPr>
          <p:cNvPr id="18"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5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93B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38042F-20AA-473C-BD3F-B2CE6A53FF9D}"/>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Combination of the Trend Cycle and Noise</a:t>
            </a:r>
          </a:p>
        </p:txBody>
      </p:sp>
      <p:cxnSp>
        <p:nvCxnSpPr>
          <p:cNvPr id="13"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E0CF2472-D62D-4CCD-BC17-6D409EF8F3F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82335" y="1075625"/>
            <a:ext cx="6275667" cy="4706750"/>
          </a:xfrm>
          <a:prstGeom prst="rect">
            <a:avLst/>
          </a:prstGeom>
        </p:spPr>
      </p:pic>
    </p:spTree>
    <p:extLst>
      <p:ext uri="{BB962C8B-B14F-4D97-AF65-F5344CB8AC3E}">
        <p14:creationId xmlns:p14="http://schemas.microsoft.com/office/powerpoint/2010/main" val="380300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EBBF4-6B3F-4221-A3A5-BBFD1A03EF87}"/>
              </a:ext>
            </a:extLst>
          </p:cNvPr>
          <p:cNvSpPr>
            <a:spLocks noGrp="1"/>
          </p:cNvSpPr>
          <p:nvPr>
            <p:ph type="title"/>
          </p:nvPr>
        </p:nvSpPr>
        <p:spPr>
          <a:xfrm>
            <a:off x="1097280" y="286603"/>
            <a:ext cx="10058400" cy="1450757"/>
          </a:xfrm>
        </p:spPr>
        <p:txBody>
          <a:bodyPr>
            <a:normAutofit/>
          </a:bodyPr>
          <a:lstStyle/>
          <a:p>
            <a:r>
              <a:rPr lang="en-US"/>
              <a:t>Steps in Time Series Forecasting</a:t>
            </a:r>
            <a:endParaRPr lang="en-NZ" dirty="0"/>
          </a:p>
        </p:txBody>
      </p:sp>
      <p:cxnSp>
        <p:nvCxnSpPr>
          <p:cNvPr id="16"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7B1B0CA8-A069-48DC-A614-3D1C229CC90F}"/>
              </a:ext>
            </a:extLst>
          </p:cNvPr>
          <p:cNvGraphicFramePr>
            <a:graphicFrameLocks noGrp="1"/>
          </p:cNvGraphicFramePr>
          <p:nvPr>
            <p:ph idx="1"/>
            <p:extLst>
              <p:ext uri="{D42A27DB-BD31-4B8C-83A1-F6EECF244321}">
                <p14:modId xmlns:p14="http://schemas.microsoft.com/office/powerpoint/2010/main" val="18729583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85424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EC809-DF82-4EAB-82A6-4EE978385A11}"/>
              </a:ext>
            </a:extLst>
          </p:cNvPr>
          <p:cNvSpPr>
            <a:spLocks noGrp="1"/>
          </p:cNvSpPr>
          <p:nvPr>
            <p:ph type="title"/>
          </p:nvPr>
        </p:nvSpPr>
        <p:spPr>
          <a:xfrm>
            <a:off x="643467" y="634946"/>
            <a:ext cx="3689094" cy="5055904"/>
          </a:xfrm>
        </p:spPr>
        <p:txBody>
          <a:bodyPr anchor="ctr">
            <a:normAutofit/>
          </a:bodyPr>
          <a:lstStyle/>
          <a:p>
            <a:pPr algn="r"/>
            <a:r>
              <a:rPr lang="en-US" dirty="0"/>
              <a:t>Methods in Time Series</a:t>
            </a:r>
            <a:endParaRPr lang="en-NZ"/>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A3269C8-0D7C-4EBB-8CDB-BFE175830C48}"/>
              </a:ext>
            </a:extLst>
          </p:cNvPr>
          <p:cNvGraphicFramePr>
            <a:graphicFrameLocks noGrp="1"/>
          </p:cNvGraphicFramePr>
          <p:nvPr>
            <p:ph idx="1"/>
            <p:extLst>
              <p:ext uri="{D42A27DB-BD31-4B8C-83A1-F6EECF244321}">
                <p14:modId xmlns:p14="http://schemas.microsoft.com/office/powerpoint/2010/main" val="1384628179"/>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1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41A12-879D-455C-9E14-8A991D9BD49A}"/>
              </a:ext>
            </a:extLst>
          </p:cNvPr>
          <p:cNvSpPr>
            <a:spLocks noGrp="1"/>
          </p:cNvSpPr>
          <p:nvPr>
            <p:ph type="title"/>
          </p:nvPr>
        </p:nvSpPr>
        <p:spPr>
          <a:xfrm>
            <a:off x="949047" y="643466"/>
            <a:ext cx="2771273" cy="5470463"/>
          </a:xfrm>
        </p:spPr>
        <p:txBody>
          <a:bodyPr anchor="ctr">
            <a:normAutofit/>
          </a:bodyPr>
          <a:lstStyle/>
          <a:p>
            <a:r>
              <a:rPr lang="en-US" sz="3600" dirty="0"/>
              <a:t>Advantages of Time Series</a:t>
            </a:r>
            <a:endParaRPr lang="en-NZ" sz="3600" dirty="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8CA584-9A4D-4DA5-A032-7EEF6DA13823}"/>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When it comes to data that is represented with respect to time, time series forecasting is the most effective method for prediction and analysis compared to others.</a:t>
            </a:r>
          </a:p>
          <a:p>
            <a:pPr>
              <a:buFont typeface="Arial" panose="020B0604020202020204" pitchFamily="34" charset="0"/>
              <a:buChar char="•"/>
            </a:pPr>
            <a:r>
              <a:rPr lang="en-US" dirty="0"/>
              <a:t>The suitability of defining a custom time interval in terms of days, hours, months, years is ideal and is much needed in cases where the parameters have changed over a period.</a:t>
            </a:r>
          </a:p>
          <a:p>
            <a:pPr>
              <a:buFont typeface="Arial" panose="020B0604020202020204" pitchFamily="34" charset="0"/>
              <a:buChar char="•"/>
            </a:pPr>
            <a:r>
              <a:rPr lang="en-US" dirty="0"/>
              <a:t>It has the ability to predict both financial and endogenous growth. Here endogenous growth refers to the development of an organization from within in terms of human resources and other factors.</a:t>
            </a:r>
          </a:p>
          <a:p>
            <a:pPr>
              <a:buFont typeface="Arial" panose="020B0604020202020204" pitchFamily="34" charset="0"/>
              <a:buChar char="•"/>
            </a:pPr>
            <a:r>
              <a:rPr lang="en-US" dirty="0"/>
              <a:t>When it comes to temporal effects in the data like effect of passage of time, time series is the best option.</a:t>
            </a:r>
            <a:endParaRPr lang="en-NZ" dirty="0"/>
          </a:p>
        </p:txBody>
      </p:sp>
    </p:spTree>
    <p:extLst>
      <p:ext uri="{BB962C8B-B14F-4D97-AF65-F5344CB8AC3E}">
        <p14:creationId xmlns:p14="http://schemas.microsoft.com/office/powerpoint/2010/main" val="88326472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BCE4E-7F86-4C8A-B453-88B634A771C2}"/>
              </a:ext>
            </a:extLst>
          </p:cNvPr>
          <p:cNvSpPr>
            <a:spLocks noGrp="1"/>
          </p:cNvSpPr>
          <p:nvPr>
            <p:ph type="title"/>
          </p:nvPr>
        </p:nvSpPr>
        <p:spPr>
          <a:xfrm>
            <a:off x="949047" y="643466"/>
            <a:ext cx="2771273" cy="5470463"/>
          </a:xfrm>
        </p:spPr>
        <p:txBody>
          <a:bodyPr anchor="ctr">
            <a:normAutofit/>
          </a:bodyPr>
          <a:lstStyle/>
          <a:p>
            <a:r>
              <a:rPr lang="en-NZ" sz="2500"/>
              <a:t>DISADVANTAGES OF TIME SERIES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66FFA0-E874-4971-9E62-F166BC92D3D6}"/>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The process of creating a model can sometimes be difficult given that the type of data, i.e., trend, seasonal, cycle or noise. The efficiency of the models is highly dependent on the information and data type.</a:t>
            </a:r>
          </a:p>
          <a:p>
            <a:pPr>
              <a:buFont typeface="Arial" panose="020B0604020202020204" pitchFamily="34" charset="0"/>
              <a:buChar char="•"/>
            </a:pPr>
            <a:r>
              <a:rPr lang="en-US" dirty="0"/>
              <a:t>In some cases, where the data does not have any notable spike or variations, the model may still return a prediction which will be wrong but failing to understand this may lead to making the wrong decision.</a:t>
            </a:r>
          </a:p>
          <a:p>
            <a:pPr>
              <a:buFont typeface="Arial" panose="020B0604020202020204" pitchFamily="34" charset="0"/>
              <a:buChar char="•"/>
            </a:pPr>
            <a:r>
              <a:rPr lang="en-US" dirty="0"/>
              <a:t>Most businesses do not possess or cannot maintain such huge data that span over years.</a:t>
            </a:r>
            <a:endParaRPr lang="en-NZ" dirty="0"/>
          </a:p>
        </p:txBody>
      </p:sp>
    </p:spTree>
    <p:extLst>
      <p:ext uri="{BB962C8B-B14F-4D97-AF65-F5344CB8AC3E}">
        <p14:creationId xmlns:p14="http://schemas.microsoft.com/office/powerpoint/2010/main" val="19790309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DFBFE-0AD0-4991-888A-1DA87C4508A8}"/>
              </a:ext>
            </a:extLst>
          </p:cNvPr>
          <p:cNvSpPr>
            <a:spLocks noGrp="1"/>
          </p:cNvSpPr>
          <p:nvPr>
            <p:ph type="title"/>
          </p:nvPr>
        </p:nvSpPr>
        <p:spPr>
          <a:xfrm>
            <a:off x="949047" y="643466"/>
            <a:ext cx="2771273" cy="5470463"/>
          </a:xfrm>
        </p:spPr>
        <p:txBody>
          <a:bodyPr anchor="ctr">
            <a:normAutofit/>
          </a:bodyPr>
          <a:lstStyle/>
          <a:p>
            <a:r>
              <a:rPr lang="en-US" sz="3600"/>
              <a:t>Limitations Of  Time Series</a:t>
            </a:r>
            <a:endParaRPr lang="en-NZ" sz="360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52C132-86C3-4A99-8D6C-AF0E61DFD8D3}"/>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Time series forecasting or analysis is only ideal when we are dealing with data that has significance with respect to time. If the data is independent of time or if the time stamp of the data is same, time series cannot be applied.</a:t>
            </a:r>
          </a:p>
          <a:p>
            <a:pPr>
              <a:buFont typeface="Arial" panose="020B0604020202020204" pitchFamily="34" charset="0"/>
              <a:buChar char="•"/>
            </a:pPr>
            <a:r>
              <a:rPr lang="en-US" dirty="0"/>
              <a:t>If there is any kind of irregularity or discrepancy in the past or present data, the prediction will be inaccurate. For Time Series to work, the data must be perfect and unaltered.</a:t>
            </a:r>
          </a:p>
          <a:p>
            <a:pPr>
              <a:buFont typeface="Arial" panose="020B0604020202020204" pitchFamily="34" charset="0"/>
              <a:buChar char="•"/>
            </a:pPr>
            <a:r>
              <a:rPr lang="en-US" dirty="0"/>
              <a:t>When there are numerous outliers in the data, the prediction will not be accurate, and the evaluation time will be indefinite in some cases.</a:t>
            </a:r>
            <a:endParaRPr lang="en-NZ" dirty="0"/>
          </a:p>
        </p:txBody>
      </p:sp>
    </p:spTree>
    <p:extLst>
      <p:ext uri="{BB962C8B-B14F-4D97-AF65-F5344CB8AC3E}">
        <p14:creationId xmlns:p14="http://schemas.microsoft.com/office/powerpoint/2010/main" val="36382328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B5813A-602E-473E-B958-E496463C027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Models In Time Series Forecasting</a:t>
            </a:r>
          </a:p>
        </p:txBody>
      </p:sp>
      <p:cxnSp>
        <p:nvCxnSpPr>
          <p:cNvPr id="24"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Graphic 6" descr="Upward trend">
            <a:extLst>
              <a:ext uri="{FF2B5EF4-FFF2-40B4-BE49-F238E27FC236}">
                <a16:creationId xmlns:a16="http://schemas.microsoft.com/office/drawing/2014/main" id="{DDF5B14A-4DC2-44D6-8EBC-5FB43EB2A8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84586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DB6BE-44F0-4D51-ADA6-0ADF307E4B59}"/>
              </a:ext>
            </a:extLst>
          </p:cNvPr>
          <p:cNvSpPr>
            <a:spLocks noGrp="1"/>
          </p:cNvSpPr>
          <p:nvPr>
            <p:ph type="title"/>
          </p:nvPr>
        </p:nvSpPr>
        <p:spPr>
          <a:xfrm>
            <a:off x="1097280" y="286603"/>
            <a:ext cx="10058400" cy="1450757"/>
          </a:xfrm>
        </p:spPr>
        <p:txBody>
          <a:bodyPr>
            <a:normAutofit/>
          </a:bodyPr>
          <a:lstStyle/>
          <a:p>
            <a:r>
              <a:rPr lang="en-US"/>
              <a:t>Single Moving Average</a:t>
            </a:r>
            <a:endParaRPr lang="en-NZ" dirty="0"/>
          </a:p>
        </p:txBody>
      </p:sp>
      <p:cxnSp>
        <p:nvCxnSpPr>
          <p:cNvPr id="25" name="Straight Connector 2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2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ED065610-0931-41D5-8D03-1D5BB44CA67C}"/>
              </a:ext>
            </a:extLst>
          </p:cNvPr>
          <p:cNvGraphicFramePr>
            <a:graphicFrameLocks noGrp="1"/>
          </p:cNvGraphicFramePr>
          <p:nvPr>
            <p:ph idx="1"/>
            <p:extLst>
              <p:ext uri="{D42A27DB-BD31-4B8C-83A1-F6EECF244321}">
                <p14:modId xmlns:p14="http://schemas.microsoft.com/office/powerpoint/2010/main" val="3098823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932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DB6BE-44F0-4D51-ADA6-0ADF307E4B59}"/>
              </a:ext>
            </a:extLst>
          </p:cNvPr>
          <p:cNvSpPr>
            <a:spLocks noGrp="1"/>
          </p:cNvSpPr>
          <p:nvPr>
            <p:ph type="title"/>
          </p:nvPr>
        </p:nvSpPr>
        <p:spPr>
          <a:xfrm>
            <a:off x="1097280" y="286603"/>
            <a:ext cx="10058400" cy="1450757"/>
          </a:xfrm>
        </p:spPr>
        <p:txBody>
          <a:bodyPr>
            <a:normAutofit/>
          </a:bodyPr>
          <a:lstStyle/>
          <a:p>
            <a:r>
              <a:rPr lang="en-US" dirty="0"/>
              <a:t>Exponential Smoothing</a:t>
            </a:r>
            <a:endParaRPr lang="en-NZ" dirty="0"/>
          </a:p>
        </p:txBody>
      </p:sp>
      <p:cxnSp>
        <p:nvCxnSpPr>
          <p:cNvPr id="25" name="Straight Connector 2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ED065610-0931-41D5-8D03-1D5BB44CA67C}"/>
              </a:ext>
            </a:extLst>
          </p:cNvPr>
          <p:cNvGraphicFramePr>
            <a:graphicFrameLocks noGrp="1"/>
          </p:cNvGraphicFramePr>
          <p:nvPr>
            <p:ph idx="1"/>
            <p:extLst>
              <p:ext uri="{D42A27DB-BD31-4B8C-83A1-F6EECF244321}">
                <p14:modId xmlns:p14="http://schemas.microsoft.com/office/powerpoint/2010/main" val="177022775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91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100"/>
              <a:t>Why can't we use Simple Moving Average or Exponential Smoothing?</a:t>
            </a:r>
            <a:endParaRPr lang="en-NZ" sz="510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2351846639"/>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25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F107E8-7669-4D54-81F8-A00819925C3A}"/>
              </a:ext>
            </a:extLst>
          </p:cNvPr>
          <p:cNvSpPr>
            <a:spLocks noGrp="1"/>
          </p:cNvSpPr>
          <p:nvPr>
            <p:ph type="title"/>
          </p:nvPr>
        </p:nvSpPr>
        <p:spPr>
          <a:xfrm>
            <a:off x="643467" y="516835"/>
            <a:ext cx="3448259" cy="1666501"/>
          </a:xfrm>
        </p:spPr>
        <p:txBody>
          <a:bodyPr vert="horz" lIns="91440" tIns="45720" rIns="91440" bIns="45720" rtlCol="0">
            <a:normAutofit fontScale="90000"/>
          </a:bodyPr>
          <a:lstStyle/>
          <a:p>
            <a:r>
              <a:rPr lang="en-US" sz="4000" dirty="0">
                <a:solidFill>
                  <a:srgbClr val="FFFFFF"/>
                </a:solidFill>
              </a:rPr>
              <a:t>THE BUSINESS PROBLEM?</a:t>
            </a:r>
          </a:p>
        </p:txBody>
      </p:sp>
      <p:cxnSp>
        <p:nvCxnSpPr>
          <p:cNvPr id="51"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Content Placeholder 29">
            <a:extLst>
              <a:ext uri="{FF2B5EF4-FFF2-40B4-BE49-F238E27FC236}">
                <a16:creationId xmlns:a16="http://schemas.microsoft.com/office/drawing/2014/main" id="{B3016F71-78B5-4AEB-9212-36B6B519BC92}"/>
              </a:ext>
            </a:extLst>
          </p:cNvPr>
          <p:cNvSpPr>
            <a:spLocks noGrp="1"/>
          </p:cNvSpPr>
          <p:nvPr>
            <p:ph idx="1"/>
          </p:nvPr>
        </p:nvSpPr>
        <p:spPr>
          <a:xfrm>
            <a:off x="643467" y="2546224"/>
            <a:ext cx="3448259" cy="3342747"/>
          </a:xfrm>
        </p:spPr>
        <p:txBody>
          <a:bodyPr>
            <a:normAutofit/>
          </a:bodyPr>
          <a:lstStyle/>
          <a:p>
            <a:pPr>
              <a:buFont typeface="Wingdings" panose="05000000000000000000" pitchFamily="2" charset="2"/>
              <a:buChar char="§"/>
            </a:pPr>
            <a:r>
              <a:rPr lang="en-US" dirty="0">
                <a:solidFill>
                  <a:srgbClr val="FFFFFF"/>
                </a:solidFill>
              </a:rPr>
              <a:t>In the restaurant business, the biggest challenge is to predict the number of customers in a single day.</a:t>
            </a:r>
          </a:p>
          <a:p>
            <a:pPr>
              <a:buFont typeface="Wingdings" panose="05000000000000000000" pitchFamily="2" charset="2"/>
              <a:buChar char="§"/>
            </a:pPr>
            <a:r>
              <a:rPr lang="en-US" dirty="0">
                <a:solidFill>
                  <a:srgbClr val="FFFFFF"/>
                </a:solidFill>
              </a:rPr>
              <a:t>The goal is to predict the possible footfall in the future with the help of past data.</a:t>
            </a:r>
          </a:p>
          <a:p>
            <a:endParaRPr lang="en-NZ" dirty="0">
              <a:solidFill>
                <a:srgbClr val="FFFFFF"/>
              </a:solidFill>
            </a:endParaRPr>
          </a:p>
        </p:txBody>
      </p:sp>
      <p:pic>
        <p:nvPicPr>
          <p:cNvPr id="34" name="Picture 33" descr="A picture containing lit, table, computer, computer&#10;&#10;Description automatically generated">
            <a:extLst>
              <a:ext uri="{FF2B5EF4-FFF2-40B4-BE49-F238E27FC236}">
                <a16:creationId xmlns:a16="http://schemas.microsoft.com/office/drawing/2014/main" id="{70DA1423-7F06-4593-99F4-63AE7520F07B}"/>
              </a:ext>
            </a:extLst>
          </p:cNvPr>
          <p:cNvPicPr>
            <a:picLocks noChangeAspect="1"/>
          </p:cNvPicPr>
          <p:nvPr/>
        </p:nvPicPr>
        <p:blipFill rotWithShape="1">
          <a:blip r:embed="rId2">
            <a:extLst>
              <a:ext uri="{28A0092B-C50C-407E-A947-70E740481C1C}">
                <a14:useLocalDpi xmlns:a14="http://schemas.microsoft.com/office/drawing/2010/main" val="0"/>
              </a:ext>
            </a:extLst>
          </a:blip>
          <a:srcRect l="23610" r="19510" b="-1"/>
          <a:stretch/>
        </p:blipFill>
        <p:spPr>
          <a:xfrm>
            <a:off x="4654296" y="10"/>
            <a:ext cx="7537703" cy="6857990"/>
          </a:xfrm>
          <a:prstGeom prst="rect">
            <a:avLst/>
          </a:prstGeom>
        </p:spPr>
      </p:pic>
    </p:spTree>
    <p:extLst>
      <p:ext uri="{BB962C8B-B14F-4D97-AF65-F5344CB8AC3E}">
        <p14:creationId xmlns:p14="http://schemas.microsoft.com/office/powerpoint/2010/main" val="220472644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DCD9B2-D552-47A6-9FE2-15D7E8159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0CDBD91-FD25-4CB4-BA1D-0706B2F41F12}"/>
              </a:ext>
            </a:extLst>
          </p:cNvPr>
          <p:cNvSpPr>
            <a:spLocks noGrp="1"/>
          </p:cNvSpPr>
          <p:nvPr>
            <p:ph type="title"/>
          </p:nvPr>
        </p:nvSpPr>
        <p:spPr>
          <a:xfrm>
            <a:off x="6730000" y="639098"/>
            <a:ext cx="4813072" cy="3494790"/>
          </a:xfrm>
        </p:spPr>
        <p:txBody>
          <a:bodyPr vert="horz" lIns="91440" tIns="45720" rIns="91440" bIns="45720" rtlCol="0" anchor="b">
            <a:normAutofit/>
          </a:bodyPr>
          <a:lstStyle/>
          <a:p>
            <a:r>
              <a:rPr lang="en-US" sz="8000" dirty="0">
                <a:solidFill>
                  <a:schemeClr val="tx1">
                    <a:lumMod val="85000"/>
                    <a:lumOff val="15000"/>
                  </a:schemeClr>
                </a:solidFill>
              </a:rPr>
              <a:t>What Can we USE?</a:t>
            </a:r>
          </a:p>
        </p:txBody>
      </p:sp>
      <p:pic>
        <p:nvPicPr>
          <p:cNvPr id="26" name="Graphic 9" descr="Help">
            <a:extLst>
              <a:ext uri="{FF2B5EF4-FFF2-40B4-BE49-F238E27FC236}">
                <a16:creationId xmlns:a16="http://schemas.microsoft.com/office/drawing/2014/main" id="{E8AA018D-00FD-463E-8D17-95BEAB55C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921" y="640081"/>
            <a:ext cx="5054156" cy="5054156"/>
          </a:xfrm>
          <a:prstGeom prst="rect">
            <a:avLst/>
          </a:prstGeom>
        </p:spPr>
      </p:pic>
      <p:cxnSp>
        <p:nvCxnSpPr>
          <p:cNvPr id="27" name="Straight Connector 18">
            <a:extLst>
              <a:ext uri="{FF2B5EF4-FFF2-40B4-BE49-F238E27FC236}">
                <a16:creationId xmlns:a16="http://schemas.microsoft.com/office/drawing/2014/main" id="{FCE0A9EA-62FA-4F43-BEF6-7BBBB3F90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32349"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0">
            <a:extLst>
              <a:ext uri="{FF2B5EF4-FFF2-40B4-BE49-F238E27FC236}">
                <a16:creationId xmlns:a16="http://schemas.microsoft.com/office/drawing/2014/main" id="{CCE25F7F-C10E-4478-90C0-93B61E638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060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61B171-2701-4DE3-996E-D99C56F2B46F}"/>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ARIMA</a:t>
            </a:r>
            <a:endParaRPr lang="en-NZ" sz="4400">
              <a:solidFill>
                <a:srgbClr val="FFFFFF"/>
              </a:solidFill>
            </a:endParaRPr>
          </a:p>
        </p:txBody>
      </p:sp>
      <p:sp>
        <p:nvSpPr>
          <p:cNvPr id="3" name="Content Placeholder 2">
            <a:extLst>
              <a:ext uri="{FF2B5EF4-FFF2-40B4-BE49-F238E27FC236}">
                <a16:creationId xmlns:a16="http://schemas.microsoft.com/office/drawing/2014/main" id="{547F24D5-9F00-4A30-9365-D8E88AFBE75F}"/>
              </a:ext>
            </a:extLst>
          </p:cNvPr>
          <p:cNvSpPr>
            <a:spLocks noGrp="1"/>
          </p:cNvSpPr>
          <p:nvPr>
            <p:ph idx="1"/>
          </p:nvPr>
        </p:nvSpPr>
        <p:spPr>
          <a:xfrm>
            <a:off x="5231958" y="605896"/>
            <a:ext cx="5923721" cy="5646208"/>
          </a:xfrm>
        </p:spPr>
        <p:txBody>
          <a:bodyPr anchor="ctr">
            <a:normAutofit/>
          </a:bodyPr>
          <a:lstStyle/>
          <a:p>
            <a:pPr>
              <a:lnSpc>
                <a:spcPct val="110000"/>
              </a:lnSpc>
              <a:buFont typeface="Arial" panose="020B0604020202020204" pitchFamily="34" charset="0"/>
              <a:buChar char="•"/>
            </a:pPr>
            <a:r>
              <a:rPr lang="en-US" sz="2200"/>
              <a:t>It stands for Auto Regressive Integrated Moving Average</a:t>
            </a:r>
          </a:p>
          <a:p>
            <a:pPr>
              <a:lnSpc>
                <a:spcPct val="110000"/>
              </a:lnSpc>
              <a:buFont typeface="Arial" panose="020B0604020202020204" pitchFamily="34" charset="0"/>
              <a:buChar char="•"/>
            </a:pPr>
            <a:r>
              <a:rPr lang="en-US" sz="2200"/>
              <a:t>It is based on the autocorrelation in the data</a:t>
            </a:r>
          </a:p>
          <a:p>
            <a:pPr>
              <a:lnSpc>
                <a:spcPct val="110000"/>
              </a:lnSpc>
              <a:buFont typeface="Arial" panose="020B0604020202020204" pitchFamily="34" charset="0"/>
              <a:buChar char="•"/>
            </a:pPr>
            <a:r>
              <a:rPr lang="en-US" sz="2200"/>
              <a:t>ARIMA is mostly used when there is non-stationary data</a:t>
            </a:r>
          </a:p>
          <a:p>
            <a:pPr>
              <a:lnSpc>
                <a:spcPct val="110000"/>
              </a:lnSpc>
              <a:buFont typeface="Arial" panose="020B0604020202020204" pitchFamily="34" charset="0"/>
              <a:buChar char="•"/>
            </a:pPr>
            <a:r>
              <a:rPr lang="en-US" sz="2200"/>
              <a:t>We difference the time series in order to make the series stationery, and then combine the Auto Regressive as well as Moving Average techniques. Additionally, we do a step called Integration.</a:t>
            </a:r>
          </a:p>
          <a:p>
            <a:pPr>
              <a:lnSpc>
                <a:spcPct val="110000"/>
              </a:lnSpc>
              <a:buFont typeface="Arial" panose="020B0604020202020204" pitchFamily="34" charset="0"/>
              <a:buChar char="•"/>
            </a:pPr>
            <a:r>
              <a:rPr lang="en-US" sz="2200"/>
              <a:t>In R ‘forecast’ and ‘tseries’ package is required for using ARIMA Modelling</a:t>
            </a:r>
          </a:p>
          <a:p>
            <a:pPr>
              <a:lnSpc>
                <a:spcPct val="110000"/>
              </a:lnSpc>
              <a:buFont typeface="Arial" panose="020B0604020202020204" pitchFamily="34" charset="0"/>
              <a:buChar char="•"/>
            </a:pPr>
            <a:endParaRPr lang="en-NZ" sz="2200"/>
          </a:p>
        </p:txBody>
      </p:sp>
    </p:spTree>
    <p:extLst>
      <p:ext uri="{BB962C8B-B14F-4D97-AF65-F5344CB8AC3E}">
        <p14:creationId xmlns:p14="http://schemas.microsoft.com/office/powerpoint/2010/main" val="126884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61B171-2701-4DE3-996E-D99C56F2B46F}"/>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Holt Winters</a:t>
            </a:r>
            <a:endParaRPr lang="en-NZ" sz="4400" dirty="0">
              <a:solidFill>
                <a:srgbClr val="FFFFFF"/>
              </a:solidFill>
            </a:endParaRPr>
          </a:p>
        </p:txBody>
      </p:sp>
      <p:sp>
        <p:nvSpPr>
          <p:cNvPr id="3" name="Content Placeholder 2">
            <a:extLst>
              <a:ext uri="{FF2B5EF4-FFF2-40B4-BE49-F238E27FC236}">
                <a16:creationId xmlns:a16="http://schemas.microsoft.com/office/drawing/2014/main" id="{547F24D5-9F00-4A30-9365-D8E88AFBE75F}"/>
              </a:ext>
            </a:extLst>
          </p:cNvPr>
          <p:cNvSpPr>
            <a:spLocks noGrp="1"/>
          </p:cNvSpPr>
          <p:nvPr>
            <p:ph idx="1"/>
          </p:nvPr>
        </p:nvSpPr>
        <p:spPr>
          <a:xfrm>
            <a:off x="5231958" y="605896"/>
            <a:ext cx="5923721" cy="5646208"/>
          </a:xfrm>
        </p:spPr>
        <p:txBody>
          <a:bodyPr anchor="ctr">
            <a:normAutofit fontScale="92500" lnSpcReduction="20000"/>
          </a:bodyPr>
          <a:lstStyle/>
          <a:p>
            <a:pPr>
              <a:lnSpc>
                <a:spcPct val="110000"/>
              </a:lnSpc>
              <a:buFont typeface="Arial" panose="020B0604020202020204" pitchFamily="34" charset="0"/>
              <a:buChar char="•"/>
            </a:pPr>
            <a:r>
              <a:rPr lang="en-US" sz="2200" dirty="0"/>
              <a:t>It employs exponential smoothing method to encode values of the past and uses it to forecast “typical” values. It is based on the autocorrelation in the data</a:t>
            </a:r>
          </a:p>
          <a:p>
            <a:pPr>
              <a:lnSpc>
                <a:spcPct val="110000"/>
              </a:lnSpc>
              <a:buFont typeface="Arial" panose="020B0604020202020204" pitchFamily="34" charset="0"/>
              <a:buChar char="•"/>
            </a:pPr>
            <a:r>
              <a:rPr lang="en-US" sz="2200" dirty="0"/>
              <a:t>Holt-Winters is a method of modelling 3 factors of the time-series:</a:t>
            </a:r>
          </a:p>
          <a:p>
            <a:pPr lvl="1">
              <a:lnSpc>
                <a:spcPct val="110000"/>
              </a:lnSpc>
              <a:buFont typeface="Arial" panose="020B0604020202020204" pitchFamily="34" charset="0"/>
              <a:buChar char="•"/>
            </a:pPr>
            <a:r>
              <a:rPr lang="en-US" sz="2000" dirty="0"/>
              <a:t>Typical value (basically average)</a:t>
            </a:r>
          </a:p>
          <a:p>
            <a:pPr lvl="1">
              <a:lnSpc>
                <a:spcPct val="110000"/>
              </a:lnSpc>
              <a:buFont typeface="Arial" panose="020B0604020202020204" pitchFamily="34" charset="0"/>
              <a:buChar char="•"/>
            </a:pPr>
            <a:r>
              <a:rPr lang="en-US" sz="2000" dirty="0"/>
              <a:t>Trend over time</a:t>
            </a:r>
          </a:p>
          <a:p>
            <a:pPr lvl="1">
              <a:lnSpc>
                <a:spcPct val="110000"/>
              </a:lnSpc>
              <a:buFont typeface="Arial" panose="020B0604020202020204" pitchFamily="34" charset="0"/>
              <a:buChar char="•"/>
            </a:pPr>
            <a:r>
              <a:rPr lang="en-US" sz="2000" dirty="0"/>
              <a:t>Cyclical pattern (seasonality)</a:t>
            </a:r>
            <a:endParaRPr lang="en-US" sz="2200" dirty="0"/>
          </a:p>
          <a:p>
            <a:pPr>
              <a:lnSpc>
                <a:spcPct val="110000"/>
              </a:lnSpc>
              <a:buFont typeface="Arial" panose="020B0604020202020204" pitchFamily="34" charset="0"/>
              <a:buChar char="•"/>
            </a:pPr>
            <a:r>
              <a:rPr lang="en-US" sz="2200" dirty="0"/>
              <a:t>Since it uses these three aspects, hence it is called triple smoothing method </a:t>
            </a:r>
          </a:p>
          <a:p>
            <a:pPr>
              <a:lnSpc>
                <a:spcPct val="110000"/>
              </a:lnSpc>
              <a:buFont typeface="Arial" panose="020B0604020202020204" pitchFamily="34" charset="0"/>
              <a:buChar char="•"/>
            </a:pPr>
            <a:r>
              <a:rPr lang="en-US" sz="2200" dirty="0"/>
              <a:t>The model asks for many parameters for each smoothing (ɑ, β, γ), the size of a typical season, and the number of periods within each season.</a:t>
            </a:r>
          </a:p>
          <a:p>
            <a:pPr>
              <a:lnSpc>
                <a:spcPct val="110000"/>
              </a:lnSpc>
              <a:buFont typeface="Arial" panose="020B0604020202020204" pitchFamily="34" charset="0"/>
              <a:buChar char="•"/>
            </a:pPr>
            <a:r>
              <a:rPr lang="en-US" sz="2200" dirty="0"/>
              <a:t>The most important part in Holt-Winters is to use selecting these three parameters (trend, values and seasonality) for accurate forecasting.</a:t>
            </a:r>
          </a:p>
        </p:txBody>
      </p:sp>
    </p:spTree>
    <p:extLst>
      <p:ext uri="{BB962C8B-B14F-4D97-AF65-F5344CB8AC3E}">
        <p14:creationId xmlns:p14="http://schemas.microsoft.com/office/powerpoint/2010/main" val="2435027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100" dirty="0"/>
              <a:t>Why Use These Models?</a:t>
            </a:r>
            <a:endParaRPr lang="en-NZ" sz="5100"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1865347563"/>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8527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548472-C15C-4B40-8963-0E6F6F906C45}"/>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Solution Design and Development</a:t>
            </a:r>
            <a:endParaRPr lang="en-NZ" sz="4400" dirty="0">
              <a:solidFill>
                <a:srgbClr val="FFFFFF"/>
              </a:solidFill>
            </a:endParaRPr>
          </a:p>
        </p:txBody>
      </p:sp>
      <p:sp>
        <p:nvSpPr>
          <p:cNvPr id="3" name="Content Placeholder 2">
            <a:extLst>
              <a:ext uri="{FF2B5EF4-FFF2-40B4-BE49-F238E27FC236}">
                <a16:creationId xmlns:a16="http://schemas.microsoft.com/office/drawing/2014/main" id="{08ABC212-717A-40B5-ABB3-8C0D3EA69BB4}"/>
              </a:ext>
            </a:extLst>
          </p:cNvPr>
          <p:cNvSpPr>
            <a:spLocks noGrp="1"/>
          </p:cNvSpPr>
          <p:nvPr>
            <p:ph idx="1"/>
          </p:nvPr>
        </p:nvSpPr>
        <p:spPr>
          <a:xfrm>
            <a:off x="5231958" y="605896"/>
            <a:ext cx="5923721" cy="5646208"/>
          </a:xfrm>
        </p:spPr>
        <p:txBody>
          <a:bodyPr anchor="ctr">
            <a:normAutofit/>
          </a:bodyPr>
          <a:lstStyle/>
          <a:p>
            <a:pPr>
              <a:buFont typeface="Arial" panose="020B0604020202020204" pitchFamily="34" charset="0"/>
              <a:buChar char="•"/>
            </a:pPr>
            <a:r>
              <a:rPr lang="en-US" sz="2400" dirty="0"/>
              <a:t>The primary goal of this project is prediction, but for that to take place, we must have a firm understanding of the variables that are contributing to that prediction</a:t>
            </a:r>
          </a:p>
          <a:p>
            <a:pPr>
              <a:buFont typeface="Arial" panose="020B0604020202020204" pitchFamily="34" charset="0"/>
              <a:buChar char="•"/>
            </a:pPr>
            <a:r>
              <a:rPr lang="en-US" sz="2400" dirty="0"/>
              <a:t>That includes a thorough exploratory data analysis through which we can quantify the extent of influence that each parameter has over the data and the relation between the features</a:t>
            </a:r>
          </a:p>
          <a:p>
            <a:pPr>
              <a:buFont typeface="Arial" panose="020B0604020202020204" pitchFamily="34" charset="0"/>
              <a:buChar char="•"/>
            </a:pPr>
            <a:endParaRPr lang="en-NZ" sz="2400" dirty="0"/>
          </a:p>
        </p:txBody>
      </p:sp>
    </p:spTree>
    <p:extLst>
      <p:ext uri="{BB962C8B-B14F-4D97-AF65-F5344CB8AC3E}">
        <p14:creationId xmlns:p14="http://schemas.microsoft.com/office/powerpoint/2010/main" val="307937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686F-ED10-4223-A21C-5AED853E027B}"/>
              </a:ext>
            </a:extLst>
          </p:cNvPr>
          <p:cNvSpPr>
            <a:spLocks noGrp="1"/>
          </p:cNvSpPr>
          <p:nvPr>
            <p:ph type="title"/>
          </p:nvPr>
        </p:nvSpPr>
        <p:spPr/>
        <p:txBody>
          <a:bodyPr/>
          <a:lstStyle/>
          <a:p>
            <a:r>
              <a:rPr lang="en-US" dirty="0"/>
              <a:t>STEPS in Brief</a:t>
            </a:r>
            <a:endParaRPr lang="en-NZ" dirty="0"/>
          </a:p>
        </p:txBody>
      </p:sp>
      <p:pic>
        <p:nvPicPr>
          <p:cNvPr id="5" name="Content Placeholder 4" descr="Diagram, text&#10;&#10;Description automatically generated">
            <a:extLst>
              <a:ext uri="{FF2B5EF4-FFF2-40B4-BE49-F238E27FC236}">
                <a16:creationId xmlns:a16="http://schemas.microsoft.com/office/drawing/2014/main" id="{020E30B8-86A4-46F7-A174-BBF416FF93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9900" y="2364581"/>
            <a:ext cx="1152525" cy="3248025"/>
          </a:xfrm>
        </p:spPr>
      </p:pic>
    </p:spTree>
    <p:extLst>
      <p:ext uri="{BB962C8B-B14F-4D97-AF65-F5344CB8AC3E}">
        <p14:creationId xmlns:p14="http://schemas.microsoft.com/office/powerpoint/2010/main" val="3679776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00C28E-805F-4628-983D-5A7795744FE7}"/>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Let's Zoom In</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Graphic 5" descr="Zoom In">
            <a:extLst>
              <a:ext uri="{FF2B5EF4-FFF2-40B4-BE49-F238E27FC236}">
                <a16:creationId xmlns:a16="http://schemas.microsoft.com/office/drawing/2014/main" id="{8D9B1E00-89A8-4A02-82F7-7A3CBD27D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74453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C5003-C4D0-4DE9-8BE8-8624F2CC956A}"/>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STEPS in Detail</a:t>
            </a:r>
          </a:p>
        </p:txBody>
      </p:sp>
      <p:pic>
        <p:nvPicPr>
          <p:cNvPr id="4" name="Picture 3" descr="Graphical user interface&#10;&#10;Description automatically generated">
            <a:extLst>
              <a:ext uri="{FF2B5EF4-FFF2-40B4-BE49-F238E27FC236}">
                <a16:creationId xmlns:a16="http://schemas.microsoft.com/office/drawing/2014/main" id="{91B2AA92-1A9B-455A-BCF6-4D56E6D0B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240379"/>
            <a:ext cx="6912217" cy="3853559"/>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7419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3F3BB-B268-43F8-8C05-F9EE30B9A367}"/>
              </a:ext>
            </a:extLst>
          </p:cNvPr>
          <p:cNvSpPr>
            <a:spLocks noGrp="1"/>
          </p:cNvSpPr>
          <p:nvPr>
            <p:ph type="title"/>
          </p:nvPr>
        </p:nvSpPr>
        <p:spPr>
          <a:xfrm>
            <a:off x="1097280" y="286603"/>
            <a:ext cx="10058400" cy="1450757"/>
          </a:xfrm>
        </p:spPr>
        <p:txBody>
          <a:bodyPr>
            <a:normAutofit/>
          </a:bodyPr>
          <a:lstStyle/>
          <a:p>
            <a:r>
              <a:rPr lang="en-US" sz="5100"/>
              <a:t>Programming Language and Platform</a:t>
            </a:r>
            <a:endParaRPr lang="en-NZ" sz="5100"/>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1E028262-0294-4EE9-ACE6-F42B84B0CEAB}"/>
              </a:ext>
            </a:extLst>
          </p:cNvPr>
          <p:cNvGraphicFramePr>
            <a:graphicFrameLocks noGrp="1"/>
          </p:cNvGraphicFramePr>
          <p:nvPr>
            <p:ph idx="1"/>
            <p:extLst>
              <p:ext uri="{D42A27DB-BD31-4B8C-83A1-F6EECF244321}">
                <p14:modId xmlns:p14="http://schemas.microsoft.com/office/powerpoint/2010/main" val="184027933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03331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31CD805-B947-4E0D-9433-2E084F94541D}"/>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Libraries used</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27121D2-A51D-433A-BC5F-D468A63F5526}"/>
              </a:ext>
            </a:extLst>
          </p:cNvPr>
          <p:cNvGraphicFramePr>
            <a:graphicFrameLocks noGrp="1"/>
          </p:cNvGraphicFramePr>
          <p:nvPr>
            <p:ph idx="1"/>
            <p:extLst>
              <p:ext uri="{D42A27DB-BD31-4B8C-83A1-F6EECF244321}">
                <p14:modId xmlns:p14="http://schemas.microsoft.com/office/powerpoint/2010/main" val="2304590033"/>
              </p:ext>
            </p:extLst>
          </p:nvPr>
        </p:nvGraphicFramePr>
        <p:xfrm>
          <a:off x="5282335" y="692903"/>
          <a:ext cx="6275669" cy="5472203"/>
        </p:xfrm>
        <a:graphic>
          <a:graphicData uri="http://schemas.openxmlformats.org/drawingml/2006/table">
            <a:tbl>
              <a:tblPr firstRow="1" firstCol="1" bandRow="1"/>
              <a:tblGrid>
                <a:gridCol w="1271200">
                  <a:extLst>
                    <a:ext uri="{9D8B030D-6E8A-4147-A177-3AD203B41FA5}">
                      <a16:colId xmlns:a16="http://schemas.microsoft.com/office/drawing/2014/main" val="1502435976"/>
                    </a:ext>
                  </a:extLst>
                </a:gridCol>
                <a:gridCol w="1091606">
                  <a:extLst>
                    <a:ext uri="{9D8B030D-6E8A-4147-A177-3AD203B41FA5}">
                      <a16:colId xmlns:a16="http://schemas.microsoft.com/office/drawing/2014/main" val="4008173690"/>
                    </a:ext>
                  </a:extLst>
                </a:gridCol>
                <a:gridCol w="3912863">
                  <a:extLst>
                    <a:ext uri="{9D8B030D-6E8A-4147-A177-3AD203B41FA5}">
                      <a16:colId xmlns:a16="http://schemas.microsoft.com/office/drawing/2014/main" val="2124668971"/>
                    </a:ext>
                  </a:extLst>
                </a:gridCol>
              </a:tblGrid>
              <a:tr h="248689">
                <a:tc>
                  <a:txBody>
                    <a:bodyPr/>
                    <a:lstStyle/>
                    <a:p>
                      <a:pPr algn="l" fontAlgn="t">
                        <a:lnSpc>
                          <a:spcPct val="107000"/>
                        </a:lnSpc>
                        <a:spcBef>
                          <a:spcPts val="0"/>
                        </a:spcBef>
                        <a:spcAft>
                          <a:spcPts val="800"/>
                        </a:spcAft>
                      </a:pPr>
                      <a:r>
                        <a:rPr lang="en-US" sz="1200" b="1" i="0" u="none" strike="noStrike">
                          <a:effectLst/>
                          <a:latin typeface="Calibri" panose="020F0502020204030204" pitchFamily="34" charset="0"/>
                          <a:ea typeface="Calibri" panose="020F0502020204030204" pitchFamily="34" charset="0"/>
                          <a:cs typeface="Times New Roman" panose="02020603050405020304" pitchFamily="18" charset="0"/>
                        </a:rPr>
                        <a:t>Function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Libraries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Purpose in Project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extLst>
                  <a:ext uri="{0D108BD9-81ED-4DB2-BD59-A6C34878D82A}">
                    <a16:rowId xmlns:a16="http://schemas.microsoft.com/office/drawing/2014/main" val="3522693087"/>
                  </a:ext>
                </a:extLst>
              </a:tr>
              <a:tr h="248689">
                <a:tc rowSpan="6">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Visualization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ggplot2</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Basic library for creating plots.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156871201"/>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scales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automatically making breaks and labels for legends and axes.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605760577"/>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grid</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 Details using ridges in feature relations.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624783099"/>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gridextra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arranging numerous grids in a single page.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465136510"/>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rcolorbrewer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Extend the color palette for visualization.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627196383"/>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corrplot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Universal use for finding correlation between features. Has been used multiple times during EDA in this project.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3029471973"/>
                  </a:ext>
                </a:extLst>
              </a:tr>
              <a:tr h="267106">
                <a:tc rowSpan="2">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Manipulation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dplyr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General dataset manipulation library.</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164090304"/>
                  </a:ext>
                </a:extLst>
              </a:tr>
              <a:tr h="267106">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data.table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faster aggregation of data.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652828744"/>
                  </a:ext>
                </a:extLst>
              </a:tr>
              <a:tr h="248689">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Input/Output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readr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this case, to read csv files.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3415121019"/>
                  </a:ext>
                </a:extLst>
              </a:tr>
              <a:tr h="248689">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Wrangling</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tidyr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the data tidy</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771124581"/>
                  </a:ext>
                </a:extLst>
              </a:tr>
              <a:tr h="449965">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String Manipulation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stringr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Feasibility in using string functions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673495824"/>
                  </a:ext>
                </a:extLst>
              </a:tr>
              <a:tr h="449965">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Factor Manipulation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forcats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Handling and modifying variables. Used when playing with EDA and changing each parameter to look at results.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570287171"/>
                  </a:ext>
                </a:extLst>
              </a:tr>
              <a:tr h="248689">
                <a:tc rowSpan="4">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Specific Visualization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ggrepel</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Geoms for ggplot2.</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439959224"/>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ggextra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Used ggMarginal function to plot histogram in reservation vs visits.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738508896"/>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ggforce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Facet zoom view used for relation between mean visitors and time slope.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39192781"/>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viridis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Color package.</a:t>
                      </a:r>
                      <a:endParaRPr lang="en-US" sz="1900" b="0" i="0" u="none" strike="noStrike" dirty="0">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938131670"/>
                  </a:ext>
                </a:extLst>
              </a:tr>
            </a:tbl>
          </a:graphicData>
        </a:graphic>
      </p:graphicFrame>
    </p:spTree>
    <p:extLst>
      <p:ext uri="{BB962C8B-B14F-4D97-AF65-F5344CB8AC3E}">
        <p14:creationId xmlns:p14="http://schemas.microsoft.com/office/powerpoint/2010/main" val="304977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9BF368-54D5-4CB3-B89E-77E0B221B35F}"/>
              </a:ext>
            </a:extLst>
          </p:cNvPr>
          <p:cNvSpPr>
            <a:spLocks noGrp="1"/>
          </p:cNvSpPr>
          <p:nvPr>
            <p:ph type="title"/>
          </p:nvPr>
        </p:nvSpPr>
        <p:spPr>
          <a:xfrm>
            <a:off x="483577" y="516835"/>
            <a:ext cx="3608149" cy="1666501"/>
          </a:xfrm>
        </p:spPr>
        <p:txBody>
          <a:bodyPr>
            <a:normAutofit/>
          </a:bodyPr>
          <a:lstStyle/>
          <a:p>
            <a:r>
              <a:rPr lang="en-US" sz="4000" dirty="0">
                <a:solidFill>
                  <a:srgbClr val="FFFFFF"/>
                </a:solidFill>
              </a:rPr>
              <a:t>IMPORTANCE</a:t>
            </a:r>
            <a:endParaRPr lang="en-NZ" sz="4000" dirty="0">
              <a:solidFill>
                <a:srgbClr val="FFFFFF"/>
              </a:solidFill>
            </a:endParaRP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8ADA12-CC40-4371-B881-B827B8CFA512}"/>
              </a:ext>
            </a:extLst>
          </p:cNvPr>
          <p:cNvSpPr>
            <a:spLocks noGrp="1"/>
          </p:cNvSpPr>
          <p:nvPr>
            <p:ph idx="1"/>
          </p:nvPr>
        </p:nvSpPr>
        <p:spPr>
          <a:xfrm>
            <a:off x="643467" y="2546224"/>
            <a:ext cx="3448259" cy="3342747"/>
          </a:xfrm>
        </p:spPr>
        <p:txBody>
          <a:bodyPr>
            <a:normAutofit lnSpcReduction="10000"/>
          </a:bodyPr>
          <a:lstStyle/>
          <a:p>
            <a:pPr marL="0" indent="0">
              <a:lnSpc>
                <a:spcPct val="110000"/>
              </a:lnSpc>
              <a:buNone/>
            </a:pPr>
            <a:r>
              <a:rPr lang="en-US" sz="1500" dirty="0">
                <a:solidFill>
                  <a:srgbClr val="FFFFFF"/>
                </a:solidFill>
              </a:rPr>
              <a:t>If we could accurately predict the footfall</a:t>
            </a:r>
          </a:p>
          <a:p>
            <a:pPr lvl="1">
              <a:lnSpc>
                <a:spcPct val="110000"/>
              </a:lnSpc>
              <a:buFont typeface="Arial" panose="020B0604020202020204" pitchFamily="34" charset="0"/>
              <a:buChar char="•"/>
            </a:pPr>
            <a:r>
              <a:rPr lang="en-NZ" sz="1500" dirty="0">
                <a:solidFill>
                  <a:srgbClr val="FFFFFF"/>
                </a:solidFill>
              </a:rPr>
              <a:t>Appropriate measures could be taken to meet the rising demands. E.g. Hiring extra employees, increase the raw material for the day.</a:t>
            </a:r>
          </a:p>
          <a:p>
            <a:pPr lvl="1">
              <a:lnSpc>
                <a:spcPct val="110000"/>
              </a:lnSpc>
              <a:buFont typeface="Arial" panose="020B0604020202020204" pitchFamily="34" charset="0"/>
              <a:buChar char="•"/>
            </a:pPr>
            <a:r>
              <a:rPr lang="en-NZ" sz="1500" dirty="0">
                <a:solidFill>
                  <a:srgbClr val="FFFFFF"/>
                </a:solidFill>
              </a:rPr>
              <a:t>The owner can safely determine the amount of capital investment with respect to the prediction.</a:t>
            </a:r>
          </a:p>
          <a:p>
            <a:pPr lvl="1">
              <a:lnSpc>
                <a:spcPct val="110000"/>
              </a:lnSpc>
              <a:buFont typeface="Arial" panose="020B0604020202020204" pitchFamily="34" charset="0"/>
              <a:buChar char="•"/>
            </a:pPr>
            <a:r>
              <a:rPr lang="en-NZ" sz="1500" dirty="0">
                <a:solidFill>
                  <a:srgbClr val="FFFFFF"/>
                </a:solidFill>
              </a:rPr>
              <a:t>Business decisions could be made in case of a decline in customers.</a:t>
            </a:r>
          </a:p>
          <a:p>
            <a:pPr lvl="1">
              <a:lnSpc>
                <a:spcPct val="110000"/>
              </a:lnSpc>
              <a:buFont typeface="Arial" panose="020B0604020202020204" pitchFamily="34" charset="0"/>
              <a:buChar char="•"/>
            </a:pPr>
            <a:r>
              <a:rPr lang="en-NZ" sz="1500" dirty="0">
                <a:solidFill>
                  <a:srgbClr val="FFFFFF"/>
                </a:solidFill>
              </a:rPr>
              <a:t>All in all, the financial loss that the owner incurs will be minimized.</a:t>
            </a:r>
          </a:p>
          <a:p>
            <a:pPr lvl="1">
              <a:lnSpc>
                <a:spcPct val="110000"/>
              </a:lnSpc>
              <a:buFont typeface="Arial" panose="020B0604020202020204" pitchFamily="34" charset="0"/>
              <a:buChar char="•"/>
            </a:pPr>
            <a:endParaRPr lang="en-NZ" sz="1500" dirty="0">
              <a:solidFill>
                <a:srgbClr val="FFFFFF"/>
              </a:solidFill>
            </a:endParaRPr>
          </a:p>
        </p:txBody>
      </p:sp>
      <p:pic>
        <p:nvPicPr>
          <p:cNvPr id="5" name="Picture 4" descr="A picture containing background pattern&#10;&#10;Description automatically generated">
            <a:extLst>
              <a:ext uri="{FF2B5EF4-FFF2-40B4-BE49-F238E27FC236}">
                <a16:creationId xmlns:a16="http://schemas.microsoft.com/office/drawing/2014/main" id="{1FA83D4D-755C-4148-8080-76AAD4B9D91E}"/>
              </a:ext>
            </a:extLst>
          </p:cNvPr>
          <p:cNvPicPr>
            <a:picLocks noChangeAspect="1"/>
          </p:cNvPicPr>
          <p:nvPr/>
        </p:nvPicPr>
        <p:blipFill rotWithShape="1">
          <a:blip r:embed="rId2">
            <a:extLst>
              <a:ext uri="{28A0092B-C50C-407E-A947-70E740481C1C}">
                <a14:useLocalDpi xmlns:a14="http://schemas.microsoft.com/office/drawing/2010/main" val="0"/>
              </a:ext>
            </a:extLst>
          </a:blip>
          <a:srcRect l="22328" r="22716"/>
          <a:stretch/>
        </p:blipFill>
        <p:spPr>
          <a:xfrm>
            <a:off x="4654296" y="10"/>
            <a:ext cx="7537703" cy="6857990"/>
          </a:xfrm>
          <a:prstGeom prst="rect">
            <a:avLst/>
          </a:prstGeom>
        </p:spPr>
      </p:pic>
    </p:spTree>
    <p:extLst>
      <p:ext uri="{BB962C8B-B14F-4D97-AF65-F5344CB8AC3E}">
        <p14:creationId xmlns:p14="http://schemas.microsoft.com/office/powerpoint/2010/main" val="195237734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63C56884-2934-47F1-89D7-EFCFA3542C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C8D00-A555-4886-9D9B-DDE79C5E4EDA}"/>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Exploratory Data Analysis</a:t>
            </a: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Visits in each Store</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C13AC9D0-5C53-44D6-BD21-DF14F7E60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939335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Reservations vs Visits</a:t>
            </a:r>
          </a:p>
        </p:txBody>
      </p:sp>
      <p:cxnSp>
        <p:nvCxnSpPr>
          <p:cNvPr id="34" name="Straight Connector 3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histogram&#10;&#10;Description automatically generated">
            <a:extLst>
              <a:ext uri="{FF2B5EF4-FFF2-40B4-BE49-F238E27FC236}">
                <a16:creationId xmlns:a16="http://schemas.microsoft.com/office/drawing/2014/main" id="{9C6A6B5F-3BAF-4246-A04C-61B474969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25931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hpg reservation data</a:t>
            </a:r>
          </a:p>
        </p:txBody>
      </p:sp>
      <p:cxnSp>
        <p:nvCxnSpPr>
          <p:cNvPr id="47" name="Straight Connector 4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71B0B824-5A2E-4B57-A378-FF9707BA2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179403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5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5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64" name="Rectangle 5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54B3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Classification with respect to genre</a:t>
            </a:r>
            <a:endParaRPr lang="en-US" sz="4400" dirty="0">
              <a:solidFill>
                <a:srgbClr val="FFFFFF"/>
              </a:solidFill>
            </a:endParaRPr>
          </a:p>
        </p:txBody>
      </p:sp>
      <p:cxnSp>
        <p:nvCxnSpPr>
          <p:cNvPr id="60" name="Straight Connector 5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E2E9FE4A-08F5-4A61-8D43-DD3652918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00825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 name="Straight Connector 7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549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hpg restaurant genres and their frequency</a:t>
            </a:r>
          </a:p>
        </p:txBody>
      </p:sp>
      <p:cxnSp>
        <p:nvCxnSpPr>
          <p:cNvPr id="77" name="Straight Connector 7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ar chart&#10;&#10;Description automatically generated">
            <a:extLst>
              <a:ext uri="{FF2B5EF4-FFF2-40B4-BE49-F238E27FC236}">
                <a16:creationId xmlns:a16="http://schemas.microsoft.com/office/drawing/2014/main" id="{2DB2A87A-D9E1-411C-A1E9-C12C39921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90932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4" name="Straight Connector 8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Holiday Data</a:t>
            </a:r>
            <a:endParaRPr lang="en-US" sz="4400" dirty="0">
              <a:solidFill>
                <a:srgbClr val="FFFFFF"/>
              </a:solidFill>
            </a:endParaRPr>
          </a:p>
        </p:txBody>
      </p:sp>
      <p:cxnSp>
        <p:nvCxnSpPr>
          <p:cNvPr id="90" name="Straight Connector 8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02AB223B-4347-4178-9E0E-7C7D64729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7864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DE74C-5199-42EC-A18E-4FD01948F96F}"/>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Relation Between Features</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09635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E463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cuisine</a:t>
            </a:r>
          </a:p>
        </p:txBody>
      </p:sp>
      <p:cxnSp>
        <p:nvCxnSpPr>
          <p:cNvPr id="103" name="Straight Connector 10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alendar&#10;&#10;Description automatically generated">
            <a:extLst>
              <a:ext uri="{FF2B5EF4-FFF2-40B4-BE49-F238E27FC236}">
                <a16:creationId xmlns:a16="http://schemas.microsoft.com/office/drawing/2014/main" id="{4274AE9E-768A-47E1-B598-268DBBD87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81596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0" name="Straight Connector 10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2" name="Rectangle 111">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Effect of Holidays</a:t>
            </a:r>
          </a:p>
        </p:txBody>
      </p:sp>
      <p:cxnSp>
        <p:nvCxnSpPr>
          <p:cNvPr id="116" name="Straight Connector 115">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ox and whisker chart&#10;&#10;Description automatically generated">
            <a:extLst>
              <a:ext uri="{FF2B5EF4-FFF2-40B4-BE49-F238E27FC236}">
                <a16:creationId xmlns:a16="http://schemas.microsoft.com/office/drawing/2014/main" id="{99E2D7C9-6D07-4BCE-A4A3-2B554734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51340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E797C-9783-4527-901C-00997B2FC2E4}"/>
              </a:ext>
            </a:extLst>
          </p:cNvPr>
          <p:cNvSpPr>
            <a:spLocks noGrp="1"/>
          </p:cNvSpPr>
          <p:nvPr>
            <p:ph type="title"/>
          </p:nvPr>
        </p:nvSpPr>
        <p:spPr>
          <a:xfrm>
            <a:off x="878911" y="643468"/>
            <a:ext cx="3177847" cy="1674180"/>
          </a:xfrm>
        </p:spPr>
        <p:txBody>
          <a:bodyPr>
            <a:normAutofit/>
          </a:bodyPr>
          <a:lstStyle/>
          <a:p>
            <a:r>
              <a:rPr lang="en-US" sz="4000" dirty="0"/>
              <a:t>IMPACT</a:t>
            </a:r>
            <a:endParaRPr lang="en-NZ"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1AF872-F1C3-4753-BE7D-D617A777F463}"/>
              </a:ext>
            </a:extLst>
          </p:cNvPr>
          <p:cNvSpPr>
            <a:spLocks noGrp="1"/>
          </p:cNvSpPr>
          <p:nvPr>
            <p:ph idx="1"/>
          </p:nvPr>
        </p:nvSpPr>
        <p:spPr>
          <a:xfrm>
            <a:off x="858064" y="2639380"/>
            <a:ext cx="3205049" cy="3229714"/>
          </a:xfrm>
        </p:spPr>
        <p:txBody>
          <a:bodyPr>
            <a:normAutofit/>
          </a:bodyPr>
          <a:lstStyle/>
          <a:p>
            <a:pPr>
              <a:buFont typeface="Arial" panose="020B0604020202020204" pitchFamily="34" charset="0"/>
              <a:buChar char="•"/>
            </a:pPr>
            <a:r>
              <a:rPr lang="en-US" dirty="0"/>
              <a:t>If the footfall can be predicted, then the food wastage could be substantially reduced.</a:t>
            </a:r>
          </a:p>
          <a:p>
            <a:pPr>
              <a:buFont typeface="Arial" panose="020B0604020202020204" pitchFamily="34" charset="0"/>
              <a:buChar char="•"/>
            </a:pPr>
            <a:r>
              <a:rPr lang="en-US" dirty="0"/>
              <a:t>If the additional loss incurred due to factors related to footfall is minimized, the job security and incentives of employees </a:t>
            </a:r>
            <a:r>
              <a:rPr lang="en-US" dirty="0" err="1"/>
              <a:t>increaseS</a:t>
            </a:r>
            <a:r>
              <a:rPr lang="en-US" dirty="0"/>
              <a:t>.</a:t>
            </a:r>
            <a:endParaRPr lang="en-NZ" dirty="0"/>
          </a:p>
        </p:txBody>
      </p:sp>
      <p:pic>
        <p:nvPicPr>
          <p:cNvPr id="5" name="Picture 4" descr="A close up of a device&#10;&#10;Description automatically generated">
            <a:extLst>
              <a:ext uri="{FF2B5EF4-FFF2-40B4-BE49-F238E27FC236}">
                <a16:creationId xmlns:a16="http://schemas.microsoft.com/office/drawing/2014/main" id="{662DA7E9-2924-4501-B946-203D6CBAE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7" y="1171277"/>
            <a:ext cx="6892560" cy="4169998"/>
          </a:xfrm>
          <a:prstGeom prst="rect">
            <a:avLst/>
          </a:prstGeom>
        </p:spPr>
      </p:pic>
      <p:sp>
        <p:nvSpPr>
          <p:cNvPr id="7"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333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3" name="Straight Connector 1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64D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area in air</a:t>
            </a:r>
          </a:p>
        </p:txBody>
      </p:sp>
      <p:cxnSp>
        <p:nvCxnSpPr>
          <p:cNvPr id="129" name="Straight Connector 12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BD70F5E-6D87-4D38-A30C-A349AAEF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170481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6" name="Straight Connector 1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8" name="Rectangle 13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area in hpg</a:t>
            </a:r>
          </a:p>
        </p:txBody>
      </p:sp>
      <p:cxnSp>
        <p:nvCxnSpPr>
          <p:cNvPr id="142" name="Straight Connector 14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scatter chart&#10;&#10;Description automatically generated">
            <a:extLst>
              <a:ext uri="{FF2B5EF4-FFF2-40B4-BE49-F238E27FC236}">
                <a16:creationId xmlns:a16="http://schemas.microsoft.com/office/drawing/2014/main" id="{D4C829B3-F21F-4AE1-AAE1-AE0CBF658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675809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Cuisine and its count in each area</a:t>
            </a:r>
          </a:p>
        </p:txBody>
      </p:sp>
      <p:cxnSp>
        <p:nvCxnSpPr>
          <p:cNvPr id="91" name="Straight Connector 9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5BBF015B-B964-4A1E-95AA-2194B3D03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51685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Occurrence per hpg area</a:t>
            </a:r>
          </a:p>
        </p:txBody>
      </p:sp>
      <p:cxnSp>
        <p:nvCxnSpPr>
          <p:cNvPr id="104" name="Straight Connector 10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10;&#10;Description automatically generated">
            <a:extLst>
              <a:ext uri="{FF2B5EF4-FFF2-40B4-BE49-F238E27FC236}">
                <a16:creationId xmlns:a16="http://schemas.microsoft.com/office/drawing/2014/main" id="{4742C880-D2D2-443E-A394-AFA4EB11B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100653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DE74C-5199-42EC-A18E-4FD01948F96F}"/>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Features</a:t>
            </a:r>
            <a:br>
              <a:rPr lang="en-US" sz="8000" dirty="0">
                <a:solidFill>
                  <a:schemeClr val="tx1">
                    <a:lumMod val="85000"/>
                    <a:lumOff val="15000"/>
                  </a:schemeClr>
                </a:solidFill>
              </a:rPr>
            </a:br>
            <a:r>
              <a:rPr lang="en-US" sz="8000" dirty="0">
                <a:solidFill>
                  <a:schemeClr val="tx1">
                    <a:lumMod val="85000"/>
                    <a:lumOff val="15000"/>
                  </a:schemeClr>
                </a:solidFill>
              </a:rPr>
              <a:t>Engineering</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847691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4" name="Straight Connector 1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Days of the week &amp; months of the year</a:t>
            </a:r>
          </a:p>
        </p:txBody>
      </p:sp>
      <p:cxnSp>
        <p:nvCxnSpPr>
          <p:cNvPr id="130" name="Straight Connector 12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D2BCFCD2-4651-4BF7-B119-5FAAFFF80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751467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Breakdown according to Cuisine</a:t>
            </a:r>
            <a:endParaRPr lang="en-US" sz="4400" dirty="0">
              <a:solidFill>
                <a:srgbClr val="FFFFFF"/>
              </a:solidFill>
            </a:endParaRPr>
          </a:p>
        </p:txBody>
      </p:sp>
      <p:cxnSp>
        <p:nvCxnSpPr>
          <p:cNvPr id="143" name="Straight Connector 14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7D9C7CAD-97F9-4C06-A812-56DBA366E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178265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Visits vs Reservations according to the day of the week</a:t>
            </a:r>
          </a:p>
        </p:txBody>
      </p:sp>
      <p:cxnSp>
        <p:nvCxnSpPr>
          <p:cNvPr id="92" name="Straight Connector 9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F91D4724-44F2-4F22-9FFF-D26C84EE8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391122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9" name="Straight Connector 9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Restaurant per area for both sources</a:t>
            </a:r>
          </a:p>
        </p:txBody>
      </p:sp>
      <p:cxnSp>
        <p:nvCxnSpPr>
          <p:cNvPr id="105" name="Straight Connector 104">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indoor, table, sitting, desk&#10;&#10;Description automatically generated">
            <a:extLst>
              <a:ext uri="{FF2B5EF4-FFF2-40B4-BE49-F238E27FC236}">
                <a16:creationId xmlns:a16="http://schemas.microsoft.com/office/drawing/2014/main" id="{D9450076-D461-4DD9-B746-87CC81EE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4063837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2" name="Straight Connector 1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4" name="Rectangle 1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Distance from the busiest area</a:t>
            </a:r>
          </a:p>
        </p:txBody>
      </p:sp>
      <p:cxnSp>
        <p:nvCxnSpPr>
          <p:cNvPr id="118" name="Straight Connector 1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8230B55E-79D9-40F1-8040-CE5ED39E4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198591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8FF238-C956-49C8-9A39-ABD1B7423296}"/>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METHODS USED</a:t>
            </a:r>
            <a:endParaRPr lang="en-NZ" sz="4000" dirty="0">
              <a:solidFill>
                <a:srgbClr val="FFFFFF"/>
              </a:solidFill>
            </a:endParaRP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460EA7-74F5-4584-A893-258131D5BC5D}"/>
              </a:ext>
            </a:extLst>
          </p:cNvPr>
          <p:cNvSpPr>
            <a:spLocks noGrp="1"/>
          </p:cNvSpPr>
          <p:nvPr>
            <p:ph idx="1"/>
          </p:nvPr>
        </p:nvSpPr>
        <p:spPr>
          <a:xfrm>
            <a:off x="643467" y="2546224"/>
            <a:ext cx="3448259" cy="3342747"/>
          </a:xfrm>
        </p:spPr>
        <p:txBody>
          <a:bodyPr>
            <a:normAutofit/>
          </a:bodyPr>
          <a:lstStyle/>
          <a:p>
            <a:pPr>
              <a:buFont typeface="Arial" panose="020B0604020202020204" pitchFamily="34" charset="0"/>
              <a:buChar char="•"/>
            </a:pPr>
            <a:r>
              <a:rPr lang="en-US" dirty="0">
                <a:solidFill>
                  <a:srgbClr val="FFFFFF"/>
                </a:solidFill>
              </a:rPr>
              <a:t>Time Series Forecasting</a:t>
            </a:r>
          </a:p>
          <a:p>
            <a:pPr>
              <a:buFont typeface="Arial" panose="020B0604020202020204" pitchFamily="34" charset="0"/>
              <a:buChar char="•"/>
            </a:pPr>
            <a:r>
              <a:rPr lang="en-US" dirty="0">
                <a:solidFill>
                  <a:srgbClr val="FFFFFF"/>
                </a:solidFill>
              </a:rPr>
              <a:t>ARIMA</a:t>
            </a:r>
          </a:p>
          <a:p>
            <a:pPr>
              <a:buFont typeface="Arial" panose="020B0604020202020204" pitchFamily="34" charset="0"/>
              <a:buChar char="•"/>
            </a:pPr>
            <a:r>
              <a:rPr lang="en-US" dirty="0">
                <a:solidFill>
                  <a:srgbClr val="FFFFFF"/>
                </a:solidFill>
              </a:rPr>
              <a:t>Holt Winters</a:t>
            </a:r>
          </a:p>
        </p:txBody>
      </p:sp>
      <p:pic>
        <p:nvPicPr>
          <p:cNvPr id="5" name="Picture 4" descr="A picture containing chart&#10;&#10;Description automatically generated">
            <a:extLst>
              <a:ext uri="{FF2B5EF4-FFF2-40B4-BE49-F238E27FC236}">
                <a16:creationId xmlns:a16="http://schemas.microsoft.com/office/drawing/2014/main" id="{3C036E5A-BD81-4AE7-84E5-55F4C135DE6D}"/>
              </a:ext>
            </a:extLst>
          </p:cNvPr>
          <p:cNvPicPr>
            <a:picLocks noChangeAspect="1"/>
          </p:cNvPicPr>
          <p:nvPr/>
        </p:nvPicPr>
        <p:blipFill rotWithShape="1">
          <a:blip r:embed="rId2">
            <a:extLst>
              <a:ext uri="{28A0092B-C50C-407E-A947-70E740481C1C}">
                <a14:useLocalDpi xmlns:a14="http://schemas.microsoft.com/office/drawing/2010/main" val="0"/>
              </a:ext>
            </a:extLst>
          </a:blip>
          <a:srcRect l="29799" r="8376"/>
          <a:stretch/>
        </p:blipFill>
        <p:spPr>
          <a:xfrm>
            <a:off x="4654296" y="10"/>
            <a:ext cx="7537703" cy="6857990"/>
          </a:xfrm>
          <a:prstGeom prst="rect">
            <a:avLst/>
          </a:prstGeom>
        </p:spPr>
      </p:pic>
    </p:spTree>
    <p:extLst>
      <p:ext uri="{BB962C8B-B14F-4D97-AF65-F5344CB8AC3E}">
        <p14:creationId xmlns:p14="http://schemas.microsoft.com/office/powerpoint/2010/main" val="93432084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209B6E-F65A-4AAE-AC14-C2928E27608F}"/>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200">
                <a:solidFill>
                  <a:srgbClr val="FFFFFF"/>
                </a:solidFill>
              </a:rPr>
              <a:t>Finally… PREDICTION</a:t>
            </a:r>
          </a:p>
        </p:txBody>
      </p:sp>
      <p:cxnSp>
        <p:nvCxnSpPr>
          <p:cNvPr id="28" name="Straight Connector 2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1C498E98-F938-492D-98FD-A82380B10795}"/>
              </a:ext>
            </a:extLst>
          </p:cNvPr>
          <p:cNvPicPr>
            <a:picLocks noChangeAspect="1"/>
          </p:cNvPicPr>
          <p:nvPr/>
        </p:nvPicPr>
        <p:blipFill rotWithShape="1">
          <a:blip r:embed="rId2">
            <a:extLst>
              <a:ext uri="{28A0092B-C50C-407E-A947-70E740481C1C}">
                <a14:useLocalDpi xmlns:a14="http://schemas.microsoft.com/office/drawing/2010/main" val="0"/>
              </a:ext>
            </a:extLst>
          </a:blip>
          <a:srcRect t="12690" b="17205"/>
          <a:stretch/>
        </p:blipFill>
        <p:spPr>
          <a:xfrm>
            <a:off x="4635095" y="10"/>
            <a:ext cx="7556889" cy="6857990"/>
          </a:xfrm>
          <a:prstGeom prst="rect">
            <a:avLst/>
          </a:prstGeom>
        </p:spPr>
      </p:pic>
    </p:spTree>
    <p:extLst>
      <p:ext uri="{BB962C8B-B14F-4D97-AF65-F5344CB8AC3E}">
        <p14:creationId xmlns:p14="http://schemas.microsoft.com/office/powerpoint/2010/main" val="1183918975"/>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How Results are achieved - ARIMA</a:t>
            </a:r>
            <a:endParaRPr lang="en-NZ" sz="4400" dirty="0">
              <a:solidFill>
                <a:srgbClr val="FFFFFF"/>
              </a:solidFill>
            </a:endParaRPr>
          </a:p>
        </p:txBody>
      </p: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231958" y="605896"/>
            <a:ext cx="5923721" cy="5646208"/>
          </a:xfrm>
        </p:spPr>
        <p:txBody>
          <a:bodyPr anchor="ctr">
            <a:normAutofit/>
          </a:bodyPr>
          <a:lstStyle/>
          <a:p>
            <a:pPr>
              <a:lnSpc>
                <a:spcPct val="110000"/>
              </a:lnSpc>
            </a:pPr>
            <a:r>
              <a:rPr lang="en-US" sz="2400"/>
              <a:t>General methodology is to divide the data into training data as well as test data. In this case the test data against which we shall compare our predicted results is 39 days</a:t>
            </a:r>
          </a:p>
          <a:p>
            <a:pPr>
              <a:lnSpc>
                <a:spcPct val="110000"/>
              </a:lnSpc>
              <a:buFont typeface="Arial" panose="020B0604020202020204" pitchFamily="34" charset="0"/>
              <a:buChar char="•"/>
            </a:pPr>
            <a:r>
              <a:rPr lang="en-US" sz="2400"/>
              <a:t>Auto-regressive factor is  P </a:t>
            </a:r>
          </a:p>
          <a:p>
            <a:pPr>
              <a:lnSpc>
                <a:spcPct val="110000"/>
              </a:lnSpc>
              <a:buFont typeface="Arial" panose="020B0604020202020204" pitchFamily="34" charset="0"/>
              <a:buChar char="•"/>
            </a:pPr>
            <a:r>
              <a:rPr lang="en-US" sz="2400"/>
              <a:t>Integrated or differencing factor is d</a:t>
            </a:r>
          </a:p>
          <a:p>
            <a:pPr>
              <a:lnSpc>
                <a:spcPct val="110000"/>
              </a:lnSpc>
              <a:buFont typeface="Arial" panose="020B0604020202020204" pitchFamily="34" charset="0"/>
              <a:buChar char="•"/>
            </a:pPr>
            <a:r>
              <a:rPr lang="en-US" sz="2400"/>
              <a:t>Moving Average factor is q</a:t>
            </a:r>
          </a:p>
          <a:p>
            <a:pPr>
              <a:lnSpc>
                <a:spcPct val="110000"/>
              </a:lnSpc>
              <a:buFont typeface="Arial" panose="020B0604020202020204" pitchFamily="34" charset="0"/>
              <a:buChar char="•"/>
            </a:pPr>
            <a:r>
              <a:rPr lang="en-US" sz="2400"/>
              <a:t>We use auto.arima tool in R, which estimates these parameters</a:t>
            </a:r>
          </a:p>
          <a:p>
            <a:pPr>
              <a:lnSpc>
                <a:spcPct val="110000"/>
              </a:lnSpc>
              <a:buFont typeface="Arial" panose="020B0604020202020204" pitchFamily="34" charset="0"/>
              <a:buChar char="•"/>
            </a:pPr>
            <a:r>
              <a:rPr lang="en-US" sz="2400"/>
              <a:t>Goal is to predict  traffic  during Apr 23rd - May 31st as ‘prediction length’</a:t>
            </a:r>
          </a:p>
          <a:p>
            <a:pPr>
              <a:lnSpc>
                <a:spcPct val="110000"/>
              </a:lnSpc>
            </a:pPr>
            <a:endParaRPr lang="en-NZ" sz="2400"/>
          </a:p>
        </p:txBody>
      </p:sp>
    </p:spTree>
    <p:extLst>
      <p:ext uri="{BB962C8B-B14F-4D97-AF65-F5344CB8AC3E}">
        <p14:creationId xmlns:p14="http://schemas.microsoft.com/office/powerpoint/2010/main" val="2194070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1445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Results- ARIMA</a:t>
            </a:r>
            <a:endParaRPr lang="en-NZ" sz="4000">
              <a:solidFill>
                <a:srgbClr val="FFFFFF"/>
              </a:solidFill>
            </a:endParaRPr>
          </a:p>
        </p:txBody>
      </p:sp>
      <p:cxnSp>
        <p:nvCxnSpPr>
          <p:cNvPr id="28" name="Straight Connector 2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71752" y="2799654"/>
            <a:ext cx="3005462" cy="3189665"/>
          </a:xfrm>
        </p:spPr>
        <p:txBody>
          <a:bodyPr>
            <a:normAutofit/>
          </a:bodyPr>
          <a:lstStyle/>
          <a:p>
            <a:pPr>
              <a:buFont typeface="Arial" panose="020B0604020202020204" pitchFamily="34" charset="0"/>
              <a:buChar char="•"/>
            </a:pPr>
            <a:r>
              <a:rPr lang="en-US">
                <a:solidFill>
                  <a:srgbClr val="FFFFFF"/>
                </a:solidFill>
              </a:rPr>
              <a:t>Dark Blue line represents the Predicted output</a:t>
            </a:r>
          </a:p>
          <a:p>
            <a:pPr>
              <a:buFont typeface="Arial" panose="020B0604020202020204" pitchFamily="34" charset="0"/>
              <a:buChar char="•"/>
            </a:pPr>
            <a:r>
              <a:rPr lang="en-US">
                <a:solidFill>
                  <a:srgbClr val="FFFFFF"/>
                </a:solidFill>
              </a:rPr>
              <a:t>While shading represents the Confidence interval</a:t>
            </a:r>
          </a:p>
          <a:p>
            <a:pPr marL="0" indent="0">
              <a:buNone/>
            </a:pPr>
            <a:r>
              <a:rPr lang="en-US">
                <a:solidFill>
                  <a:srgbClr val="FFFFFF"/>
                </a:solidFill>
              </a:rPr>
              <a:t>Disadvantage</a:t>
            </a:r>
          </a:p>
          <a:p>
            <a:pPr>
              <a:buFont typeface="Arial" panose="020B0604020202020204" pitchFamily="34" charset="0"/>
              <a:buChar char="•"/>
            </a:pPr>
            <a:r>
              <a:rPr lang="en-US">
                <a:solidFill>
                  <a:srgbClr val="FFFFFF"/>
                </a:solidFill>
              </a:rPr>
              <a:t>Large spikes are not captured</a:t>
            </a:r>
          </a:p>
          <a:p>
            <a:endParaRPr lang="en-NZ">
              <a:solidFill>
                <a:srgbClr val="FFFFFF"/>
              </a:solidFill>
            </a:endParaRPr>
          </a:p>
        </p:txBody>
      </p:sp>
      <p:pic>
        <p:nvPicPr>
          <p:cNvPr id="7" name="Picture 6">
            <a:extLst>
              <a:ext uri="{FF2B5EF4-FFF2-40B4-BE49-F238E27FC236}">
                <a16:creationId xmlns:a16="http://schemas.microsoft.com/office/drawing/2014/main" id="{BE2760E0-C5AD-4FF4-8E50-BC1A1607F4A8}"/>
              </a:ext>
            </a:extLst>
          </p:cNvPr>
          <p:cNvPicPr>
            <a:picLocks noChangeAspect="1"/>
          </p:cNvPicPr>
          <p:nvPr/>
        </p:nvPicPr>
        <p:blipFill>
          <a:blip r:embed="rId2"/>
          <a:stretch>
            <a:fillRect/>
          </a:stretch>
        </p:blipFill>
        <p:spPr>
          <a:xfrm>
            <a:off x="4742017" y="1245116"/>
            <a:ext cx="6798082" cy="4367768"/>
          </a:xfrm>
          <a:prstGeom prst="rect">
            <a:avLst/>
          </a:prstGeom>
        </p:spPr>
      </p:pic>
    </p:spTree>
    <p:extLst>
      <p:ext uri="{BB962C8B-B14F-4D97-AF65-F5344CB8AC3E}">
        <p14:creationId xmlns:p14="http://schemas.microsoft.com/office/powerpoint/2010/main" val="3076082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How Results are achieved – Holt Winters</a:t>
            </a:r>
            <a:endParaRPr lang="en-NZ" sz="4400" dirty="0">
              <a:solidFill>
                <a:srgbClr val="FFFFFF"/>
              </a:solidFill>
            </a:endParaRPr>
          </a:p>
        </p:txBody>
      </p: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231958" y="605896"/>
            <a:ext cx="5923721" cy="5646208"/>
          </a:xfrm>
        </p:spPr>
        <p:txBody>
          <a:bodyPr anchor="ctr">
            <a:normAutofit fontScale="85000" lnSpcReduction="20000"/>
          </a:bodyPr>
          <a:lstStyle/>
          <a:p>
            <a:pPr>
              <a:lnSpc>
                <a:spcPct val="110000"/>
              </a:lnSpc>
              <a:buFont typeface="Arial" panose="020B0604020202020204" pitchFamily="34" charset="0"/>
              <a:buChar char="•"/>
            </a:pPr>
            <a:r>
              <a:rPr lang="en-US" sz="2400" dirty="0"/>
              <a:t>From the stats Package of R we use Holt –winter function</a:t>
            </a:r>
          </a:p>
          <a:p>
            <a:pPr>
              <a:lnSpc>
                <a:spcPct val="110000"/>
              </a:lnSpc>
              <a:buFont typeface="Arial" panose="020B0604020202020204" pitchFamily="34" charset="0"/>
              <a:buChar char="•"/>
            </a:pPr>
            <a:r>
              <a:rPr lang="en-US" sz="2400" dirty="0"/>
              <a:t>Exponential smoothing method which takes care of trend in the data</a:t>
            </a:r>
          </a:p>
          <a:p>
            <a:pPr>
              <a:lnSpc>
                <a:spcPct val="110000"/>
              </a:lnSpc>
              <a:buFont typeface="Arial" panose="020B0604020202020204" pitchFamily="34" charset="0"/>
              <a:buChar char="•"/>
            </a:pPr>
            <a:r>
              <a:rPr lang="en-US" sz="2400" dirty="0"/>
              <a:t>Although it is not straightforward to determine that the there is a definite trend in the data.</a:t>
            </a:r>
          </a:p>
          <a:p>
            <a:pPr>
              <a:lnSpc>
                <a:spcPct val="110000"/>
              </a:lnSpc>
              <a:buFont typeface="Arial" panose="020B0604020202020204" pitchFamily="34" charset="0"/>
              <a:buChar char="•"/>
            </a:pPr>
            <a:r>
              <a:rPr lang="en-US" sz="2400" dirty="0"/>
              <a:t>Moving Average is also used in Holt-Winters</a:t>
            </a:r>
          </a:p>
          <a:p>
            <a:pPr>
              <a:lnSpc>
                <a:spcPct val="110000"/>
              </a:lnSpc>
              <a:buFont typeface="Arial" panose="020B0604020202020204" pitchFamily="34" charset="0"/>
              <a:buChar char="•"/>
            </a:pPr>
            <a:r>
              <a:rPr lang="en-US" sz="2400" dirty="0"/>
              <a:t>It is suitable where there is seasonality in the data.</a:t>
            </a:r>
          </a:p>
          <a:p>
            <a:pPr>
              <a:lnSpc>
                <a:spcPct val="110000"/>
              </a:lnSpc>
              <a:buFont typeface="Arial" panose="020B0604020202020204" pitchFamily="34" charset="0"/>
              <a:buChar char="•"/>
            </a:pPr>
            <a:r>
              <a:rPr lang="en-US" sz="2400" dirty="0"/>
              <a:t>Three most important factors are Alpha, Beta &amp; Gamma</a:t>
            </a:r>
          </a:p>
          <a:p>
            <a:pPr lvl="1">
              <a:lnSpc>
                <a:spcPct val="110000"/>
              </a:lnSpc>
              <a:buFont typeface="Arial" panose="020B0604020202020204" pitchFamily="34" charset="0"/>
              <a:buChar char="•"/>
            </a:pPr>
            <a:r>
              <a:rPr lang="en-US" sz="2200" dirty="0"/>
              <a:t>α -&gt; Base Level</a:t>
            </a:r>
          </a:p>
          <a:p>
            <a:pPr lvl="1">
              <a:lnSpc>
                <a:spcPct val="110000"/>
              </a:lnSpc>
              <a:buFont typeface="Arial" panose="020B0604020202020204" pitchFamily="34" charset="0"/>
              <a:buChar char="•"/>
            </a:pPr>
            <a:r>
              <a:rPr lang="en-US" sz="2200" dirty="0"/>
              <a:t>β  -&gt; Trend Factor</a:t>
            </a:r>
          </a:p>
          <a:p>
            <a:pPr lvl="1">
              <a:lnSpc>
                <a:spcPct val="110000"/>
              </a:lnSpc>
              <a:buFont typeface="Arial" panose="020B0604020202020204" pitchFamily="34" charset="0"/>
              <a:buChar char="•"/>
            </a:pPr>
            <a:r>
              <a:rPr lang="en-US" sz="2200" dirty="0"/>
              <a:t>γ  -&gt; Seasonality Factor</a:t>
            </a:r>
            <a:endParaRPr lang="en-US" sz="2400" dirty="0"/>
          </a:p>
          <a:p>
            <a:pPr>
              <a:lnSpc>
                <a:spcPct val="110000"/>
              </a:lnSpc>
              <a:buFont typeface="Arial" panose="020B0604020202020204" pitchFamily="34" charset="0"/>
              <a:buChar char="•"/>
            </a:pPr>
            <a:r>
              <a:rPr lang="en-US" sz="2400" dirty="0"/>
              <a:t>Again Goal is to predict  traffic  during Apr 23rd - May 31st as prediction length</a:t>
            </a:r>
          </a:p>
          <a:p>
            <a:pPr>
              <a:lnSpc>
                <a:spcPct val="110000"/>
              </a:lnSpc>
            </a:pPr>
            <a:endParaRPr lang="en-NZ" sz="2400" dirty="0"/>
          </a:p>
        </p:txBody>
      </p:sp>
    </p:spTree>
    <p:extLst>
      <p:ext uri="{BB962C8B-B14F-4D97-AF65-F5344CB8AC3E}">
        <p14:creationId xmlns:p14="http://schemas.microsoft.com/office/powerpoint/2010/main" val="2593421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961A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Results - Holt Winters</a:t>
            </a:r>
            <a:endParaRPr lang="en-NZ" sz="400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71752" y="2799654"/>
            <a:ext cx="3005462" cy="3189665"/>
          </a:xfrm>
        </p:spPr>
        <p:txBody>
          <a:bodyPr>
            <a:normAutofit/>
          </a:bodyPr>
          <a:lstStyle/>
          <a:p>
            <a:pPr>
              <a:lnSpc>
                <a:spcPct val="110000"/>
              </a:lnSpc>
              <a:buFont typeface="Arial" panose="020B0604020202020204" pitchFamily="34" charset="0"/>
              <a:buChar char="•"/>
            </a:pPr>
            <a:r>
              <a:rPr lang="en-US" sz="1500" dirty="0">
                <a:solidFill>
                  <a:srgbClr val="FFFFFF"/>
                </a:solidFill>
              </a:rPr>
              <a:t>Dark Blue line represents the Predicted output</a:t>
            </a:r>
          </a:p>
          <a:p>
            <a:pPr>
              <a:lnSpc>
                <a:spcPct val="110000"/>
              </a:lnSpc>
              <a:buFont typeface="Arial" panose="020B0604020202020204" pitchFamily="34" charset="0"/>
              <a:buChar char="•"/>
            </a:pPr>
            <a:r>
              <a:rPr lang="en-US" sz="1500" dirty="0">
                <a:solidFill>
                  <a:srgbClr val="FFFFFF"/>
                </a:solidFill>
              </a:rPr>
              <a:t>While shading represents the Confidence interval &gt; 0.95</a:t>
            </a:r>
          </a:p>
          <a:p>
            <a:pPr>
              <a:lnSpc>
                <a:spcPct val="110000"/>
              </a:lnSpc>
            </a:pPr>
            <a:endParaRPr lang="en-US" sz="1500" dirty="0">
              <a:solidFill>
                <a:srgbClr val="FFFFFF"/>
              </a:solidFill>
            </a:endParaRPr>
          </a:p>
          <a:p>
            <a:pPr>
              <a:lnSpc>
                <a:spcPct val="110000"/>
              </a:lnSpc>
            </a:pPr>
            <a:r>
              <a:rPr lang="en-US" sz="1500" dirty="0">
                <a:solidFill>
                  <a:srgbClr val="FFFFFF"/>
                </a:solidFill>
              </a:rPr>
              <a:t>Advantage:</a:t>
            </a:r>
          </a:p>
          <a:p>
            <a:pPr>
              <a:lnSpc>
                <a:spcPct val="110000"/>
              </a:lnSpc>
              <a:buFont typeface="Arial" panose="020B0604020202020204" pitchFamily="34" charset="0"/>
              <a:buChar char="•"/>
            </a:pPr>
            <a:r>
              <a:rPr lang="en-US" sz="1500" dirty="0">
                <a:solidFill>
                  <a:srgbClr val="FFFFFF"/>
                </a:solidFill>
              </a:rPr>
              <a:t>As we can visually inspect, Holt winters performs better than ARIMA since the spikes are also captured.</a:t>
            </a:r>
          </a:p>
          <a:p>
            <a:pPr marL="0" indent="0">
              <a:lnSpc>
                <a:spcPct val="110000"/>
              </a:lnSpc>
              <a:buNone/>
            </a:pPr>
            <a:endParaRPr lang="en-US" sz="1500" dirty="0">
              <a:solidFill>
                <a:srgbClr val="FFFFFF"/>
              </a:solidFill>
            </a:endParaRPr>
          </a:p>
          <a:p>
            <a:pPr>
              <a:lnSpc>
                <a:spcPct val="110000"/>
              </a:lnSpc>
            </a:pPr>
            <a:endParaRPr lang="en-NZ" sz="1500" dirty="0">
              <a:solidFill>
                <a:srgbClr val="FFFFFF"/>
              </a:solidFill>
            </a:endParaRPr>
          </a:p>
        </p:txBody>
      </p:sp>
      <p:pic>
        <p:nvPicPr>
          <p:cNvPr id="5" name="Picture 4">
            <a:extLst>
              <a:ext uri="{FF2B5EF4-FFF2-40B4-BE49-F238E27FC236}">
                <a16:creationId xmlns:a16="http://schemas.microsoft.com/office/drawing/2014/main" id="{0B375AB0-0B82-44A8-9D63-BDD90FEF1A75}"/>
              </a:ext>
            </a:extLst>
          </p:cNvPr>
          <p:cNvPicPr>
            <a:picLocks noChangeAspect="1"/>
          </p:cNvPicPr>
          <p:nvPr/>
        </p:nvPicPr>
        <p:blipFill>
          <a:blip r:embed="rId2"/>
          <a:stretch>
            <a:fillRect/>
          </a:stretch>
        </p:blipFill>
        <p:spPr>
          <a:xfrm>
            <a:off x="4742017" y="1245116"/>
            <a:ext cx="6798082" cy="4367768"/>
          </a:xfrm>
          <a:prstGeom prst="rect">
            <a:avLst/>
          </a:prstGeom>
        </p:spPr>
      </p:pic>
    </p:spTree>
    <p:extLst>
      <p:ext uri="{BB962C8B-B14F-4D97-AF65-F5344CB8AC3E}">
        <p14:creationId xmlns:p14="http://schemas.microsoft.com/office/powerpoint/2010/main" val="4121152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400" dirty="0"/>
              <a:t>Challenges</a:t>
            </a:r>
            <a:endParaRPr lang="en-NZ" sz="5100"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3574283288"/>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527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BC1183-FE53-4C75-86CB-3E0BAA35CD5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6800" dirty="0">
                <a:solidFill>
                  <a:schemeClr val="tx1">
                    <a:lumMod val="85000"/>
                    <a:lumOff val="15000"/>
                  </a:schemeClr>
                </a:solidFill>
              </a:rPr>
              <a:t>Thank</a:t>
            </a:r>
            <a:br>
              <a:rPr lang="en-US" sz="6800" dirty="0">
                <a:solidFill>
                  <a:schemeClr val="tx1">
                    <a:lumMod val="85000"/>
                    <a:lumOff val="15000"/>
                  </a:schemeClr>
                </a:solidFill>
              </a:rPr>
            </a:br>
            <a:r>
              <a:rPr lang="en-US" sz="6800" dirty="0">
                <a:solidFill>
                  <a:schemeClr val="tx1">
                    <a:lumMod val="85000"/>
                    <a:lumOff val="15000"/>
                  </a:schemeClr>
                </a:solidFill>
              </a:rPr>
              <a:t>You</a:t>
            </a:r>
            <a:br>
              <a:rPr lang="en-US" sz="6800" dirty="0">
                <a:solidFill>
                  <a:schemeClr val="tx1">
                    <a:lumMod val="85000"/>
                    <a:lumOff val="15000"/>
                  </a:schemeClr>
                </a:solidFill>
              </a:rPr>
            </a:br>
            <a:r>
              <a:rPr lang="en-US" sz="6800" dirty="0">
                <a:solidFill>
                  <a:schemeClr val="tx1">
                    <a:lumMod val="85000"/>
                    <a:lumOff val="15000"/>
                  </a:schemeClr>
                </a:solidFill>
              </a:rPr>
              <a:t>Everyone</a:t>
            </a:r>
            <a:br>
              <a:rPr lang="en-US" sz="6800" dirty="0">
                <a:solidFill>
                  <a:schemeClr val="tx1">
                    <a:lumMod val="85000"/>
                    <a:lumOff val="15000"/>
                  </a:schemeClr>
                </a:solidFill>
              </a:rPr>
            </a:br>
            <a:endParaRPr lang="en-US" sz="6800" dirty="0">
              <a:solidFill>
                <a:schemeClr val="tx1">
                  <a:lumMod val="85000"/>
                  <a:lumOff val="15000"/>
                </a:schemeClr>
              </a:solidFill>
            </a:endParaRP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9138553"/>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BC1183-FE53-4C75-86CB-3E0BAA35CD5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6800" dirty="0">
                <a:solidFill>
                  <a:schemeClr val="tx1">
                    <a:lumMod val="85000"/>
                    <a:lumOff val="15000"/>
                  </a:schemeClr>
                </a:solidFill>
              </a:rPr>
              <a:t>Thank</a:t>
            </a:r>
            <a:br>
              <a:rPr lang="en-US" sz="6800" dirty="0">
                <a:solidFill>
                  <a:schemeClr val="tx1">
                    <a:lumMod val="85000"/>
                    <a:lumOff val="15000"/>
                  </a:schemeClr>
                </a:solidFill>
              </a:rPr>
            </a:br>
            <a:r>
              <a:rPr lang="en-US" sz="6800" dirty="0">
                <a:solidFill>
                  <a:schemeClr val="tx1">
                    <a:lumMod val="85000"/>
                    <a:lumOff val="15000"/>
                  </a:schemeClr>
                </a:solidFill>
              </a:rPr>
              <a:t>You</a:t>
            </a:r>
            <a:br>
              <a:rPr lang="en-US" sz="6800" dirty="0">
                <a:solidFill>
                  <a:schemeClr val="tx1">
                    <a:lumMod val="85000"/>
                    <a:lumOff val="15000"/>
                  </a:schemeClr>
                </a:solidFill>
              </a:rPr>
            </a:br>
            <a:r>
              <a:rPr lang="en-US" sz="6800" dirty="0">
                <a:solidFill>
                  <a:schemeClr val="tx1">
                    <a:lumMod val="85000"/>
                    <a:lumOff val="15000"/>
                  </a:schemeClr>
                </a:solidFill>
              </a:rPr>
              <a:t>Natt</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610588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439626-8589-4446-B327-11B0AF8231AF}"/>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DATASET</a:t>
            </a:r>
            <a:endParaRPr lang="en-NZ" sz="4000" dirty="0">
              <a:solidFill>
                <a:srgbClr val="FFFFFF"/>
              </a:solidFill>
            </a:endParaRPr>
          </a:p>
        </p:txBody>
      </p:sp>
      <p:cxnSp>
        <p:nvCxnSpPr>
          <p:cNvPr id="35" name="Straight Connector 3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B19A6BB-B355-4337-BE70-47D61F70D383}"/>
              </a:ext>
            </a:extLst>
          </p:cNvPr>
          <p:cNvSpPr>
            <a:spLocks noGrp="1"/>
          </p:cNvSpPr>
          <p:nvPr>
            <p:ph idx="1"/>
          </p:nvPr>
        </p:nvSpPr>
        <p:spPr>
          <a:xfrm>
            <a:off x="1097279" y="2353592"/>
            <a:ext cx="5977938" cy="4317795"/>
          </a:xfrm>
        </p:spPr>
        <p:txBody>
          <a:bodyPr>
            <a:normAutofit fontScale="92500" lnSpcReduction="20000"/>
          </a:bodyPr>
          <a:lstStyle/>
          <a:p>
            <a:pPr>
              <a:lnSpc>
                <a:spcPct val="110000"/>
              </a:lnSpc>
              <a:buFont typeface="Arial" panose="020B0604020202020204" pitchFamily="34" charset="0"/>
              <a:buChar char="•"/>
            </a:pPr>
            <a:r>
              <a:rPr lang="en-US" sz="1600" dirty="0">
                <a:solidFill>
                  <a:srgbClr val="FFFFFF"/>
                </a:solidFill>
              </a:rPr>
              <a:t>The dataset used was taken from Kaggle which includes 8 distinct datasets. </a:t>
            </a:r>
          </a:p>
          <a:p>
            <a:pPr>
              <a:lnSpc>
                <a:spcPct val="110000"/>
              </a:lnSpc>
              <a:buFont typeface="Arial" panose="020B0604020202020204" pitchFamily="34" charset="0"/>
              <a:buChar char="•"/>
            </a:pPr>
            <a:r>
              <a:rPr lang="en-US" sz="1600" dirty="0">
                <a:solidFill>
                  <a:srgbClr val="FFFFFF"/>
                </a:solidFill>
              </a:rPr>
              <a:t>The records in these datasets were collected from 2 separate sources. </a:t>
            </a:r>
          </a:p>
          <a:p>
            <a:pPr>
              <a:lnSpc>
                <a:spcPct val="110000"/>
              </a:lnSpc>
              <a:buFont typeface="Arial" panose="020B0604020202020204" pitchFamily="34" charset="0"/>
              <a:buChar char="•"/>
            </a:pPr>
            <a:r>
              <a:rPr lang="en-US" sz="1600" dirty="0">
                <a:solidFill>
                  <a:srgbClr val="FFFFFF"/>
                </a:solidFill>
              </a:rPr>
              <a:t>The data for training and testing are separate and spans from 2016 to mid-2017.</a:t>
            </a:r>
          </a:p>
          <a:p>
            <a:pPr>
              <a:lnSpc>
                <a:spcPct val="110000"/>
              </a:lnSpc>
              <a:buFont typeface="Arial" panose="020B0604020202020204" pitchFamily="34" charset="0"/>
              <a:buChar char="•"/>
            </a:pPr>
            <a:r>
              <a:rPr lang="en-US" sz="1600" dirty="0">
                <a:solidFill>
                  <a:srgbClr val="FFFFFF"/>
                </a:solidFill>
              </a:rPr>
              <a:t>. In brief, the 8 datasets include</a:t>
            </a:r>
          </a:p>
          <a:p>
            <a:pPr marL="201168" lvl="1" indent="0">
              <a:lnSpc>
                <a:spcPct val="110000"/>
              </a:lnSpc>
              <a:buNone/>
            </a:pPr>
            <a:r>
              <a:rPr lang="en-US" dirty="0">
                <a:solidFill>
                  <a:srgbClr val="FFFFFF"/>
                </a:solidFill>
              </a:rPr>
              <a:t>•Past footfall data (Primary training data).</a:t>
            </a:r>
          </a:p>
          <a:p>
            <a:pPr marL="201168" lvl="1" indent="0">
              <a:lnSpc>
                <a:spcPct val="110000"/>
              </a:lnSpc>
              <a:buNone/>
            </a:pPr>
            <a:r>
              <a:rPr lang="en-US" dirty="0">
                <a:solidFill>
                  <a:srgbClr val="FFFFFF"/>
                </a:solidFill>
              </a:rPr>
              <a:t>•Bookings made online through source 1.</a:t>
            </a:r>
          </a:p>
          <a:p>
            <a:pPr marL="201168" lvl="1" indent="0">
              <a:lnSpc>
                <a:spcPct val="110000"/>
              </a:lnSpc>
              <a:buNone/>
            </a:pPr>
            <a:r>
              <a:rPr lang="en-US" dirty="0">
                <a:solidFill>
                  <a:srgbClr val="FFFFFF"/>
                </a:solidFill>
              </a:rPr>
              <a:t>•Bookings made online through source 2.</a:t>
            </a:r>
          </a:p>
          <a:p>
            <a:pPr marL="201168" lvl="1" indent="0">
              <a:lnSpc>
                <a:spcPct val="110000"/>
              </a:lnSpc>
              <a:buNone/>
            </a:pPr>
            <a:r>
              <a:rPr lang="en-US" dirty="0">
                <a:solidFill>
                  <a:srgbClr val="FFFFFF"/>
                </a:solidFill>
              </a:rPr>
              <a:t>•Location and genre of the restaurants from source 1.</a:t>
            </a:r>
          </a:p>
          <a:p>
            <a:pPr marL="201168" lvl="1" indent="0">
              <a:lnSpc>
                <a:spcPct val="110000"/>
              </a:lnSpc>
              <a:buNone/>
            </a:pPr>
            <a:r>
              <a:rPr lang="en-US" dirty="0">
                <a:solidFill>
                  <a:srgbClr val="FFFFFF"/>
                </a:solidFill>
              </a:rPr>
              <a:t>•Location and genre of the restaurants from source 2.</a:t>
            </a:r>
          </a:p>
          <a:p>
            <a:pPr marL="201168" lvl="1" indent="0">
              <a:lnSpc>
                <a:spcPct val="110000"/>
              </a:lnSpc>
              <a:buNone/>
            </a:pPr>
            <a:r>
              <a:rPr lang="en-US" dirty="0">
                <a:solidFill>
                  <a:srgbClr val="FFFFFF"/>
                </a:solidFill>
              </a:rPr>
              <a:t>•Store ID’s</a:t>
            </a:r>
          </a:p>
          <a:p>
            <a:pPr marL="201168" lvl="1" indent="0">
              <a:lnSpc>
                <a:spcPct val="110000"/>
              </a:lnSpc>
              <a:buNone/>
            </a:pPr>
            <a:r>
              <a:rPr lang="en-US" dirty="0">
                <a:solidFill>
                  <a:srgbClr val="FFFFFF"/>
                </a:solidFill>
              </a:rPr>
              <a:t>•Special dates like holidays.</a:t>
            </a:r>
          </a:p>
          <a:p>
            <a:pPr marL="201168" lvl="1" indent="0">
              <a:lnSpc>
                <a:spcPct val="110000"/>
              </a:lnSpc>
              <a:buNone/>
            </a:pPr>
            <a:r>
              <a:rPr lang="en-US" dirty="0">
                <a:solidFill>
                  <a:srgbClr val="FFFFFF"/>
                </a:solidFill>
              </a:rPr>
              <a:t>•Test data.</a:t>
            </a:r>
          </a:p>
          <a:p>
            <a:pPr marL="201168" lvl="1" indent="0">
              <a:lnSpc>
                <a:spcPct val="110000"/>
              </a:lnSpc>
              <a:buNone/>
            </a:pPr>
            <a:endParaRPr lang="en-NZ" sz="1100" dirty="0">
              <a:solidFill>
                <a:srgbClr val="FFFFFF"/>
              </a:solidFill>
            </a:endParaRPr>
          </a:p>
        </p:txBody>
      </p:sp>
      <p:pic>
        <p:nvPicPr>
          <p:cNvPr id="5" name="Picture 4" descr="A picture containing room&#10;&#10;Description automatically generated">
            <a:extLst>
              <a:ext uri="{FF2B5EF4-FFF2-40B4-BE49-F238E27FC236}">
                <a16:creationId xmlns:a16="http://schemas.microsoft.com/office/drawing/2014/main" id="{7E76CE83-7050-4577-AC28-14F47E1FDB8A}"/>
              </a:ext>
            </a:extLst>
          </p:cNvPr>
          <p:cNvPicPr>
            <a:picLocks noChangeAspect="1"/>
          </p:cNvPicPr>
          <p:nvPr/>
        </p:nvPicPr>
        <p:blipFill rotWithShape="1">
          <a:blip r:embed="rId2">
            <a:extLst>
              <a:ext uri="{28A0092B-C50C-407E-A947-70E740481C1C}">
                <a14:useLocalDpi xmlns:a14="http://schemas.microsoft.com/office/drawing/2010/main" val="0"/>
              </a:ext>
            </a:extLst>
          </a:blip>
          <a:srcRect l="24141" r="28442" b="1"/>
          <a:stretch/>
        </p:blipFill>
        <p:spPr>
          <a:xfrm>
            <a:off x="7611902" y="10"/>
            <a:ext cx="4580097" cy="6857990"/>
          </a:xfrm>
          <a:prstGeom prst="rect">
            <a:avLst/>
          </a:prstGeom>
        </p:spPr>
      </p:pic>
    </p:spTree>
    <p:extLst>
      <p:ext uri="{BB962C8B-B14F-4D97-AF65-F5344CB8AC3E}">
        <p14:creationId xmlns:p14="http://schemas.microsoft.com/office/powerpoint/2010/main" val="15664995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5E800-7B5D-4768-996A-6C6DDF717E55}"/>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7400">
                <a:solidFill>
                  <a:schemeClr val="tx1">
                    <a:lumMod val="85000"/>
                    <a:lumOff val="15000"/>
                  </a:schemeClr>
                </a:solidFill>
              </a:rPr>
              <a:t>TECHNOLOGY REVIEW</a:t>
            </a:r>
          </a:p>
        </p:txBody>
      </p:sp>
      <p:pic>
        <p:nvPicPr>
          <p:cNvPr id="6" name="Graphic 5" descr="Edit">
            <a:extLst>
              <a:ext uri="{FF2B5EF4-FFF2-40B4-BE49-F238E27FC236}">
                <a16:creationId xmlns:a16="http://schemas.microsoft.com/office/drawing/2014/main" id="{B3FBC05D-32AA-4AC9-891A-FEE42EACA1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5" name="Straight Connector 14">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602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710050D-B4B2-43C1-ADA9-D92725AEC036}"/>
              </a:ext>
            </a:extLst>
          </p:cNvPr>
          <p:cNvSpPr>
            <a:spLocks noGrp="1"/>
          </p:cNvSpPr>
          <p:nvPr>
            <p:ph type="title"/>
          </p:nvPr>
        </p:nvSpPr>
        <p:spPr>
          <a:xfrm>
            <a:off x="1097280" y="286603"/>
            <a:ext cx="10058400" cy="1450757"/>
          </a:xfrm>
        </p:spPr>
        <p:txBody>
          <a:bodyPr>
            <a:normAutofit/>
          </a:bodyPr>
          <a:lstStyle/>
          <a:p>
            <a:r>
              <a:rPr lang="en-US"/>
              <a:t>TIME SERIES</a:t>
            </a:r>
            <a:endParaRPr lang="en-NZ" dirty="0"/>
          </a:p>
        </p:txBody>
      </p:sp>
      <p:cxnSp>
        <p:nvCxnSpPr>
          <p:cNvPr id="12" name="Straight Connector 11">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 name="Content Placeholder 3">
            <a:extLst>
              <a:ext uri="{FF2B5EF4-FFF2-40B4-BE49-F238E27FC236}">
                <a16:creationId xmlns:a16="http://schemas.microsoft.com/office/drawing/2014/main" id="{1EF5A7EB-091A-4DD3-B4D2-06AE489834E2}"/>
              </a:ext>
            </a:extLst>
          </p:cNvPr>
          <p:cNvGraphicFramePr>
            <a:graphicFrameLocks noGrp="1"/>
          </p:cNvGraphicFramePr>
          <p:nvPr>
            <p:ph idx="1"/>
            <p:extLst>
              <p:ext uri="{D42A27DB-BD31-4B8C-83A1-F6EECF244321}">
                <p14:modId xmlns:p14="http://schemas.microsoft.com/office/powerpoint/2010/main" val="412748571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7282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1B859-4FF8-4BF4-9BAB-2CD4567B80CD}"/>
              </a:ext>
            </a:extLst>
          </p:cNvPr>
          <p:cNvSpPr>
            <a:spLocks noGrp="1"/>
          </p:cNvSpPr>
          <p:nvPr>
            <p:ph type="title"/>
          </p:nvPr>
        </p:nvSpPr>
        <p:spPr>
          <a:xfrm>
            <a:off x="1036320" y="286603"/>
            <a:ext cx="10058400" cy="1450757"/>
          </a:xfrm>
        </p:spPr>
        <p:txBody>
          <a:bodyPr>
            <a:normAutofit/>
          </a:bodyPr>
          <a:lstStyle/>
          <a:p>
            <a:r>
              <a:rPr lang="en-US"/>
              <a:t>Components of Time Series</a:t>
            </a:r>
            <a:endParaRPr lang="en-NZ" dirty="0"/>
          </a:p>
        </p:txBody>
      </p:sp>
      <p:cxnSp>
        <p:nvCxnSpPr>
          <p:cNvPr id="30" name="Straight Connector 17">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7A4BCD14-3AC6-4EA0-921B-D5D0F183C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2468059"/>
            <a:ext cx="2939515" cy="999435"/>
          </a:xfrm>
          <a:prstGeom prst="rect">
            <a:avLst/>
          </a:prstGeom>
        </p:spPr>
      </p:pic>
      <p:pic>
        <p:nvPicPr>
          <p:cNvPr id="11" name="Picture 10" descr="Chart, line chart&#10;&#10;Description automatically generated">
            <a:extLst>
              <a:ext uri="{FF2B5EF4-FFF2-40B4-BE49-F238E27FC236}">
                <a16:creationId xmlns:a16="http://schemas.microsoft.com/office/drawing/2014/main" id="{FF3F2E50-AB13-494C-B7C8-5FE911BA0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59" y="2412944"/>
            <a:ext cx="2939514" cy="110966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BB88F82-14FF-47E6-9CCA-E65136298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10" y="4315996"/>
            <a:ext cx="2939514" cy="1386169"/>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350002F-CB32-4871-B46A-51E28D98D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460" y="4363179"/>
            <a:ext cx="2939514" cy="1291804"/>
          </a:xfrm>
          <a:prstGeom prst="rect">
            <a:avLst/>
          </a:prstGeom>
        </p:spPr>
      </p:pic>
      <p:sp>
        <p:nvSpPr>
          <p:cNvPr id="3" name="Content Placeholder 2">
            <a:extLst>
              <a:ext uri="{FF2B5EF4-FFF2-40B4-BE49-F238E27FC236}">
                <a16:creationId xmlns:a16="http://schemas.microsoft.com/office/drawing/2014/main" id="{F8C85600-5F6F-4450-91BC-43B9A00096E0}"/>
              </a:ext>
            </a:extLst>
          </p:cNvPr>
          <p:cNvSpPr>
            <a:spLocks noGrp="1"/>
          </p:cNvSpPr>
          <p:nvPr>
            <p:ph idx="1"/>
          </p:nvPr>
        </p:nvSpPr>
        <p:spPr>
          <a:xfrm>
            <a:off x="7537704" y="2108201"/>
            <a:ext cx="3557016" cy="3760891"/>
          </a:xfrm>
        </p:spPr>
        <p:txBody>
          <a:bodyPr>
            <a:normAutofit/>
          </a:bodyPr>
          <a:lstStyle/>
          <a:p>
            <a:pPr>
              <a:lnSpc>
                <a:spcPct val="110000"/>
              </a:lnSpc>
              <a:buFont typeface="Arial" panose="020B0604020202020204" pitchFamily="34" charset="0"/>
              <a:buChar char="•"/>
            </a:pPr>
            <a:r>
              <a:rPr lang="en-US" b="1" dirty="0"/>
              <a:t>Trend</a:t>
            </a:r>
            <a:r>
              <a:rPr lang="en-US" dirty="0"/>
              <a:t> - This represents gradual changes in the series over a long time. It can either show a growth or decline.</a:t>
            </a:r>
          </a:p>
          <a:p>
            <a:pPr>
              <a:lnSpc>
                <a:spcPct val="110000"/>
              </a:lnSpc>
              <a:buFont typeface="Arial" panose="020B0604020202020204" pitchFamily="34" charset="0"/>
              <a:buChar char="•"/>
            </a:pPr>
            <a:r>
              <a:rPr lang="en-US" b="1" dirty="0"/>
              <a:t>Cycle</a:t>
            </a:r>
            <a:r>
              <a:rPr lang="en-US" dirty="0"/>
              <a:t> – The variations in the data like curves over a long time.</a:t>
            </a:r>
          </a:p>
          <a:p>
            <a:pPr>
              <a:lnSpc>
                <a:spcPct val="110000"/>
              </a:lnSpc>
              <a:buFont typeface="Arial" panose="020B0604020202020204" pitchFamily="34" charset="0"/>
              <a:buChar char="•"/>
            </a:pPr>
            <a:r>
              <a:rPr lang="en-US" b="1" dirty="0"/>
              <a:t>Seasonal</a:t>
            </a:r>
            <a:r>
              <a:rPr lang="en-US" dirty="0"/>
              <a:t> – Patterns that occur on specific times.</a:t>
            </a:r>
          </a:p>
          <a:p>
            <a:pPr>
              <a:lnSpc>
                <a:spcPct val="110000"/>
              </a:lnSpc>
              <a:buFont typeface="Arial" panose="020B0604020202020204" pitchFamily="34" charset="0"/>
              <a:buChar char="•"/>
            </a:pPr>
            <a:r>
              <a:rPr lang="en-US" b="1" dirty="0"/>
              <a:t>Noise/Error </a:t>
            </a:r>
            <a:r>
              <a:rPr lang="en-US" dirty="0"/>
              <a:t>– No specific conclusions can be observed.</a:t>
            </a:r>
          </a:p>
          <a:p>
            <a:pPr>
              <a:lnSpc>
                <a:spcPct val="110000"/>
              </a:lnSpc>
              <a:buFont typeface="Arial" panose="020B0604020202020204" pitchFamily="34" charset="0"/>
              <a:buChar char="•"/>
            </a:pPr>
            <a:endParaRPr lang="en-NZ" dirty="0"/>
          </a:p>
        </p:txBody>
      </p:sp>
      <p:sp>
        <p:nvSpPr>
          <p:cNvPr id="31"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955347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10</TotalTime>
  <Words>2255</Words>
  <Application>Microsoft Office PowerPoint</Application>
  <PresentationFormat>Widescreen</PresentationFormat>
  <Paragraphs>218</Paragraphs>
  <Slides>57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Arial Nova Light</vt:lpstr>
      <vt:lpstr>Bembo</vt:lpstr>
      <vt:lpstr>Calibri</vt:lpstr>
      <vt:lpstr>Wingdings</vt:lpstr>
      <vt:lpstr>RetrospectVTI</vt:lpstr>
      <vt:lpstr>PREDICTING THE FOOTFALL IN RESTAURANTS</vt:lpstr>
      <vt:lpstr>THE BUSINESS PROBLEM?</vt:lpstr>
      <vt:lpstr>IMPORTANCE</vt:lpstr>
      <vt:lpstr>IMPACT</vt:lpstr>
      <vt:lpstr>METHODS USED</vt:lpstr>
      <vt:lpstr>DATASET</vt:lpstr>
      <vt:lpstr>TECHNOLOGY REVIEW</vt:lpstr>
      <vt:lpstr>TIME SERIES</vt:lpstr>
      <vt:lpstr>Components of Time Series</vt:lpstr>
      <vt:lpstr>Combination of the Trend Cycle and Noise</vt:lpstr>
      <vt:lpstr>Steps in Time Series Forecasting</vt:lpstr>
      <vt:lpstr>Methods in Time Series</vt:lpstr>
      <vt:lpstr>Advantages of Time Series</vt:lpstr>
      <vt:lpstr>DISADVANTAGES OF TIME SERIES</vt:lpstr>
      <vt:lpstr>Limitations Of  Time Series</vt:lpstr>
      <vt:lpstr>Models In Time Series Forecasting</vt:lpstr>
      <vt:lpstr>Single Moving Average</vt:lpstr>
      <vt:lpstr>Exponential Smoothing</vt:lpstr>
      <vt:lpstr>Why can't we use Simple Moving Average or Exponential Smoothing?</vt:lpstr>
      <vt:lpstr>What Can we USE?</vt:lpstr>
      <vt:lpstr>ARIMA</vt:lpstr>
      <vt:lpstr>Holt Winters</vt:lpstr>
      <vt:lpstr>Why Use These Models?</vt:lpstr>
      <vt:lpstr>Solution Design and Development</vt:lpstr>
      <vt:lpstr>STEPS in Brief</vt:lpstr>
      <vt:lpstr>Let's Zoom In</vt:lpstr>
      <vt:lpstr>STEPS in Detail</vt:lpstr>
      <vt:lpstr>Programming Language and Platform</vt:lpstr>
      <vt:lpstr>Libraries used</vt:lpstr>
      <vt:lpstr>Exploratory Data Analysis</vt:lpstr>
      <vt:lpstr>Visits in each Store</vt:lpstr>
      <vt:lpstr>Reservations vs Visits</vt:lpstr>
      <vt:lpstr>hpg reservation data</vt:lpstr>
      <vt:lpstr>Classification with respect to genre</vt:lpstr>
      <vt:lpstr>hpg restaurant genres and their frequency</vt:lpstr>
      <vt:lpstr>Holiday Data</vt:lpstr>
      <vt:lpstr>Relation Between Features</vt:lpstr>
      <vt:lpstr>Visitors with respect to cuisine</vt:lpstr>
      <vt:lpstr>Effect of Holidays</vt:lpstr>
      <vt:lpstr>Visitors with respect to area in air</vt:lpstr>
      <vt:lpstr>Visitors with respect to area in hpg</vt:lpstr>
      <vt:lpstr>Cuisine and its count in each area</vt:lpstr>
      <vt:lpstr>Occurrence per hpg area</vt:lpstr>
      <vt:lpstr>Features Engineering</vt:lpstr>
      <vt:lpstr>Days of the week &amp; months of the year</vt:lpstr>
      <vt:lpstr>Breakdown according to Cuisine</vt:lpstr>
      <vt:lpstr>Visits vs Reservations according to the day of the week</vt:lpstr>
      <vt:lpstr>Restaurant per area for both sources</vt:lpstr>
      <vt:lpstr>Distance from the busiest area</vt:lpstr>
      <vt:lpstr>Finally… PREDICTION</vt:lpstr>
      <vt:lpstr>How Results are achieved - ARIMA</vt:lpstr>
      <vt:lpstr>Results- ARIMA</vt:lpstr>
      <vt:lpstr>How Results are achieved – Holt Winters</vt:lpstr>
      <vt:lpstr>Results - Holt Winters</vt:lpstr>
      <vt:lpstr>Challenges</vt:lpstr>
      <vt:lpstr>Thank You Everyone </vt:lpstr>
      <vt:lpstr>Thank You Natt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FOOTFALL IN RESTAURANTS</dc:title>
  <dc:creator>Manash Das</dc:creator>
  <cp:lastModifiedBy>Manash Das</cp:lastModifiedBy>
  <cp:revision>2</cp:revision>
  <dcterms:created xsi:type="dcterms:W3CDTF">2020-10-30T13:30:48Z</dcterms:created>
  <dcterms:modified xsi:type="dcterms:W3CDTF">2020-10-30T13:41:44Z</dcterms:modified>
</cp:coreProperties>
</file>